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Nunito"/>
      <p:regular r:id="rId57"/>
      <p:bold r:id="rId58"/>
      <p:italic r:id="rId59"/>
      <p:boldItalic r:id="rId60"/>
    </p:embeddedFont>
    <p:embeddedFont>
      <p:font typeface="PT Sans Narrow"/>
      <p:regular r:id="rId61"/>
      <p:bold r:id="rId62"/>
    </p:embeddedFont>
    <p:embeddedFont>
      <p:font typeface="Maven Pro"/>
      <p:regular r:id="rId63"/>
      <p:bold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Narrow-bold.fntdata"/><Relationship Id="rId61" Type="http://schemas.openxmlformats.org/officeDocument/2006/relationships/font" Target="fonts/PTSansNarrow-regular.fntdata"/><Relationship Id="rId20" Type="http://schemas.openxmlformats.org/officeDocument/2006/relationships/slide" Target="slides/slide15.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Nuni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Nunit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Nunito-italic.fntdata"/><Relationship Id="rId14" Type="http://schemas.openxmlformats.org/officeDocument/2006/relationships/slide" Target="slides/slide9.xml"/><Relationship Id="rId58"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491f08ea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491f08eac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491f08ea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491f08ea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491f08ea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491f08ea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491f08eac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491f08eac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491f08ea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491f08ea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491f08ea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491f08eac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491f08eac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491f08eac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491f08ea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491f08ea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4f2eaf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4f2eaf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491f08ea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491f08ea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491f08e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491f08e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48fead67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48fead67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491f08ea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491f08ea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48fead67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48fead67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48fead67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48fead67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48fead67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48fead67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48fead67c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48fead67c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48fead67c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48fead67c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48fead67c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48fead67c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48fead67c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48fead67c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48fead67c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48fead67c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491f08ea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491f08ea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48fead67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48fead67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48fead67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48fead67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48fead67c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48fead67c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48fead67c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48fead67c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48fead67c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48fead67c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48fead67c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48fead67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48fead67c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48fead67c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48fead67c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48fead67c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48fead67c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48fead67c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48fead67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48fead67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491f08ea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491f08ea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48fead67c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48fead67c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48fead67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48fead67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48fead67c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48fead67c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48fead67c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48fead67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48fead67c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48fead67c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48fead67c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48fead67c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48fead67c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48fead67c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48fead67c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48fead67c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491f08ea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491f08ea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491f08e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491f08e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491f08ea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491f08ea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491f08eac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491f08eac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491f08ea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491f08ea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806875" y="1254375"/>
            <a:ext cx="6241500" cy="1872900"/>
          </a:xfrm>
          <a:prstGeom prst="rect">
            <a:avLst/>
          </a:prstGeom>
        </p:spPr>
        <p:txBody>
          <a:bodyPr anchorCtr="0" anchor="b" bIns="91425" lIns="91425" spcFirstLastPara="1" rIns="91425" wrap="square" tIns="91425">
            <a:normAutofit/>
          </a:bodyPr>
          <a:lstStyle/>
          <a:p>
            <a:pPr indent="0" lvl="0" marL="0" rtl="0" algn="ctr">
              <a:lnSpc>
                <a:spcPct val="122222"/>
              </a:lnSpc>
              <a:spcBef>
                <a:spcPts val="0"/>
              </a:spcBef>
              <a:spcAft>
                <a:spcPts val="1200"/>
              </a:spcAft>
              <a:buNone/>
            </a:pPr>
            <a:r>
              <a:rPr lang="en" sz="2900">
                <a:solidFill>
                  <a:srgbClr val="202124"/>
                </a:solidFill>
                <a:latin typeface="Maven Pro"/>
                <a:ea typeface="Maven Pro"/>
                <a:cs typeface="Maven Pro"/>
                <a:sym typeface="Maven Pro"/>
              </a:rPr>
              <a:t>Meta Analytics for the Advertising Panel for Mexico</a:t>
            </a:r>
            <a:endParaRPr/>
          </a:p>
        </p:txBody>
      </p:sp>
      <p:sp>
        <p:nvSpPr>
          <p:cNvPr id="67" name="Google Shape;67;p13"/>
          <p:cNvSpPr txBox="1"/>
          <p:nvPr>
            <p:ph idx="1" type="subTitle"/>
          </p:nvPr>
        </p:nvSpPr>
        <p:spPr>
          <a:xfrm>
            <a:off x="729626" y="3172900"/>
            <a:ext cx="5083500" cy="1467600"/>
          </a:xfrm>
          <a:prstGeom prst="rect">
            <a:avLst/>
          </a:prstGeom>
        </p:spPr>
        <p:txBody>
          <a:bodyPr anchorCtr="0" anchor="t" bIns="91425" lIns="91425" spcFirstLastPara="1" rIns="91425" wrap="square" tIns="91425">
            <a:normAutofit/>
          </a:bodyPr>
          <a:lstStyle/>
          <a:p>
            <a:pPr indent="0" lvl="0" marL="0" rtl="0" algn="l">
              <a:lnSpc>
                <a:spcPct val="122222"/>
              </a:lnSpc>
              <a:spcBef>
                <a:spcPts val="0"/>
              </a:spcBef>
              <a:spcAft>
                <a:spcPts val="1200"/>
              </a:spcAft>
              <a:buNone/>
            </a:pPr>
            <a:r>
              <a:rPr lang="en" sz="2100">
                <a:solidFill>
                  <a:srgbClr val="000000"/>
                </a:solidFill>
                <a:latin typeface="Maven Pro"/>
                <a:ea typeface="Maven Pro"/>
                <a:cs typeface="Maven Pro"/>
                <a:sym typeface="Maven Pro"/>
              </a:rPr>
              <a:t>Anson Hsu, Aidan Nguyen, Ryan Wong, James Baguley</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28" name="Google Shape;128;p22"/>
          <p:cNvSpPr txBox="1"/>
          <p:nvPr>
            <p:ph idx="1" type="body"/>
          </p:nvPr>
        </p:nvSpPr>
        <p:spPr>
          <a:xfrm>
            <a:off x="1303800" y="1300950"/>
            <a:ext cx="6433500" cy="35361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Preprocessing: missing value</a:t>
            </a:r>
            <a:endParaRPr b="1" sz="1760">
              <a:latin typeface="Times New Roman"/>
              <a:ea typeface="Times New Roman"/>
              <a:cs typeface="Times New Roman"/>
              <a:sym typeface="Times New Roman"/>
            </a:endParaRPr>
          </a:p>
          <a:p>
            <a:pPr indent="-293497" lvl="0" marL="457200" rtl="0" algn="l">
              <a:lnSpc>
                <a:spcPct val="150000"/>
              </a:lnSpc>
              <a:spcBef>
                <a:spcPts val="1200"/>
              </a:spcBef>
              <a:spcAft>
                <a:spcPts val="0"/>
              </a:spcAft>
              <a:buSzPct val="100000"/>
              <a:buFont typeface="Times New Roman"/>
              <a:buChar char="●"/>
            </a:pPr>
            <a:r>
              <a:rPr lang="en" sz="1460">
                <a:latin typeface="Times New Roman"/>
                <a:ea typeface="Times New Roman"/>
                <a:cs typeface="Times New Roman"/>
                <a:sym typeface="Times New Roman"/>
              </a:rPr>
              <a:t>For the "follows_or_likes" feature, NA values will be replaced with 0</a:t>
            </a:r>
            <a:endParaRPr sz="1460">
              <a:latin typeface="Times New Roman"/>
              <a:ea typeface="Times New Roman"/>
              <a:cs typeface="Times New Roman"/>
              <a:sym typeface="Times New Roman"/>
            </a:endParaRPr>
          </a:p>
          <a:p>
            <a:pPr indent="-293497" lvl="0" marL="457200" rtl="0" algn="l">
              <a:lnSpc>
                <a:spcPct val="150000"/>
              </a:lnSpc>
              <a:spcBef>
                <a:spcPts val="0"/>
              </a:spcBef>
              <a:spcAft>
                <a:spcPts val="0"/>
              </a:spcAft>
              <a:buSzPct val="100000"/>
              <a:buFont typeface="Times New Roman"/>
              <a:buChar char="●"/>
            </a:pPr>
            <a:r>
              <a:rPr lang="en" sz="1460">
                <a:latin typeface="Times New Roman"/>
                <a:ea typeface="Times New Roman"/>
                <a:cs typeface="Times New Roman"/>
                <a:sym typeface="Times New Roman"/>
              </a:rPr>
              <a:t>The other numerical features will fill with the average.</a:t>
            </a:r>
            <a:endParaRPr sz="146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760">
                <a:latin typeface="Times New Roman"/>
                <a:ea typeface="Times New Roman"/>
                <a:cs typeface="Times New Roman"/>
                <a:sym typeface="Times New Roman"/>
              </a:rPr>
              <a:t>Preprocessing: aggregation with group by AD</a:t>
            </a:r>
            <a:endParaRPr b="1" sz="1760">
              <a:latin typeface="Times New Roman"/>
              <a:ea typeface="Times New Roman"/>
              <a:cs typeface="Times New Roman"/>
              <a:sym typeface="Times New Roman"/>
            </a:endParaRPr>
          </a:p>
          <a:p>
            <a:pPr indent="-293497" lvl="0" marL="457200" rtl="0" algn="l">
              <a:lnSpc>
                <a:spcPct val="150000"/>
              </a:lnSpc>
              <a:spcBef>
                <a:spcPts val="1200"/>
              </a:spcBef>
              <a:spcAft>
                <a:spcPts val="0"/>
              </a:spcAft>
              <a:buSzPct val="100000"/>
              <a:buFont typeface="Times New Roman"/>
              <a:buChar char="●"/>
            </a:pPr>
            <a:r>
              <a:rPr lang="en" sz="1460">
                <a:latin typeface="Times New Roman"/>
                <a:ea typeface="Times New Roman"/>
                <a:cs typeface="Times New Roman"/>
                <a:sym typeface="Times New Roman"/>
              </a:rPr>
              <a:t>Aggregating metrics like "post_reactions", "post_comments", "post_shares", "follows_or_likes", "cpc_cost_per_link_click", "impressions", "clicks_all", "cpc_all", "amount_spent", and "reach" by computing their averages.</a:t>
            </a:r>
            <a:endParaRPr sz="1460">
              <a:latin typeface="Times New Roman"/>
              <a:ea typeface="Times New Roman"/>
              <a:cs typeface="Times New Roman"/>
              <a:sym typeface="Times New Roman"/>
            </a:endParaRPr>
          </a:p>
          <a:p>
            <a:pPr indent="-293497" lvl="0" marL="457200" rtl="0" algn="l">
              <a:lnSpc>
                <a:spcPct val="150000"/>
              </a:lnSpc>
              <a:spcBef>
                <a:spcPts val="0"/>
              </a:spcBef>
              <a:spcAft>
                <a:spcPts val="0"/>
              </a:spcAft>
              <a:buSzPct val="100000"/>
              <a:buFont typeface="Times New Roman"/>
              <a:buChar char="●"/>
            </a:pPr>
            <a:r>
              <a:rPr lang="en" sz="1460">
                <a:latin typeface="Times New Roman"/>
                <a:ea typeface="Times New Roman"/>
                <a:cs typeface="Times New Roman"/>
                <a:sym typeface="Times New Roman"/>
              </a:rPr>
              <a:t>Aggregating "link_clicks" as a total and categorizing "ad_delivery" as "inactive" if no ad delivery within the group.</a:t>
            </a:r>
            <a:endParaRPr sz="1460">
              <a:latin typeface="Times New Roman"/>
              <a:ea typeface="Times New Roman"/>
              <a:cs typeface="Times New Roman"/>
              <a:sym typeface="Times New Roman"/>
            </a:endParaRPr>
          </a:p>
          <a:p>
            <a:pPr indent="-293497" lvl="0" marL="457200" rtl="0" algn="l">
              <a:lnSpc>
                <a:spcPct val="150000"/>
              </a:lnSpc>
              <a:spcBef>
                <a:spcPts val="0"/>
              </a:spcBef>
              <a:spcAft>
                <a:spcPts val="0"/>
              </a:spcAft>
              <a:buSzPct val="100000"/>
              <a:buFont typeface="Times New Roman"/>
              <a:buChar char="●"/>
            </a:pPr>
            <a:r>
              <a:rPr lang="en" sz="1460">
                <a:latin typeface="Times New Roman"/>
                <a:ea typeface="Times New Roman"/>
                <a:cs typeface="Times New Roman"/>
                <a:sym typeface="Times New Roman"/>
              </a:rPr>
              <a:t>Conducting frequency count for each AD and creating "year_2022" and "year_2023" columns to indicate campaign counts for 2022 and 2023.</a:t>
            </a:r>
            <a:endParaRPr sz="146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34" name="Google Shape;134;p23"/>
          <p:cNvSpPr txBox="1"/>
          <p:nvPr>
            <p:ph idx="1" type="body"/>
          </p:nvPr>
        </p:nvSpPr>
        <p:spPr>
          <a:xfrm>
            <a:off x="1303800" y="1300950"/>
            <a:ext cx="6433500" cy="353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Preprocessing: The data before the modeling</a:t>
            </a:r>
            <a:endParaRPr sz="146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pic>
        <p:nvPicPr>
          <p:cNvPr id="135" name="Google Shape;135;p23"/>
          <p:cNvPicPr preferRelativeResize="0"/>
          <p:nvPr/>
        </p:nvPicPr>
        <p:blipFill>
          <a:blip r:embed="rId3">
            <a:alphaModFix/>
          </a:blip>
          <a:stretch>
            <a:fillRect/>
          </a:stretch>
        </p:blipFill>
        <p:spPr>
          <a:xfrm>
            <a:off x="725925" y="2040775"/>
            <a:ext cx="7807400" cy="257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41" name="Google Shape;141;p24"/>
          <p:cNvSpPr txBox="1"/>
          <p:nvPr>
            <p:ph idx="1" type="body"/>
          </p:nvPr>
        </p:nvSpPr>
        <p:spPr>
          <a:xfrm>
            <a:off x="1303800" y="1300950"/>
            <a:ext cx="6433500" cy="353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Preprocessing: Feature Transforming by LOG()</a:t>
            </a:r>
            <a:endParaRPr sz="146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pic>
        <p:nvPicPr>
          <p:cNvPr id="142" name="Google Shape;142;p24"/>
          <p:cNvPicPr preferRelativeResize="0"/>
          <p:nvPr/>
        </p:nvPicPr>
        <p:blipFill>
          <a:blip r:embed="rId3">
            <a:alphaModFix/>
          </a:blip>
          <a:stretch>
            <a:fillRect/>
          </a:stretch>
        </p:blipFill>
        <p:spPr>
          <a:xfrm>
            <a:off x="3" y="2260048"/>
            <a:ext cx="4280451" cy="2772002"/>
          </a:xfrm>
          <a:prstGeom prst="rect">
            <a:avLst/>
          </a:prstGeom>
          <a:noFill/>
          <a:ln>
            <a:noFill/>
          </a:ln>
        </p:spPr>
      </p:pic>
      <p:pic>
        <p:nvPicPr>
          <p:cNvPr id="143" name="Google Shape;143;p24"/>
          <p:cNvPicPr preferRelativeResize="0"/>
          <p:nvPr/>
        </p:nvPicPr>
        <p:blipFill>
          <a:blip r:embed="rId4">
            <a:alphaModFix/>
          </a:blip>
          <a:stretch>
            <a:fillRect/>
          </a:stretch>
        </p:blipFill>
        <p:spPr>
          <a:xfrm>
            <a:off x="4771500" y="2260038"/>
            <a:ext cx="4280451" cy="2772013"/>
          </a:xfrm>
          <a:prstGeom prst="rect">
            <a:avLst/>
          </a:prstGeom>
          <a:noFill/>
          <a:ln>
            <a:noFill/>
          </a:ln>
        </p:spPr>
      </p:pic>
      <p:sp>
        <p:nvSpPr>
          <p:cNvPr id="144" name="Google Shape;144;p24"/>
          <p:cNvSpPr/>
          <p:nvPr/>
        </p:nvSpPr>
        <p:spPr>
          <a:xfrm>
            <a:off x="4374025" y="3577150"/>
            <a:ext cx="303900" cy="26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50" name="Google Shape;150;p25"/>
          <p:cNvSpPr txBox="1"/>
          <p:nvPr>
            <p:ph idx="1" type="body"/>
          </p:nvPr>
        </p:nvSpPr>
        <p:spPr>
          <a:xfrm>
            <a:off x="1303800" y="1300950"/>
            <a:ext cx="6433500" cy="353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Model: Stepwise Feature Selection</a:t>
            </a:r>
            <a:endParaRPr sz="146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pic>
        <p:nvPicPr>
          <p:cNvPr id="151" name="Google Shape;151;p25"/>
          <p:cNvPicPr preferRelativeResize="0"/>
          <p:nvPr/>
        </p:nvPicPr>
        <p:blipFill>
          <a:blip r:embed="rId3">
            <a:alphaModFix/>
          </a:blip>
          <a:stretch>
            <a:fillRect/>
          </a:stretch>
        </p:blipFill>
        <p:spPr>
          <a:xfrm>
            <a:off x="218075" y="1844788"/>
            <a:ext cx="5162550" cy="3171825"/>
          </a:xfrm>
          <a:prstGeom prst="rect">
            <a:avLst/>
          </a:prstGeom>
          <a:noFill/>
          <a:ln>
            <a:noFill/>
          </a:ln>
        </p:spPr>
      </p:pic>
      <p:sp>
        <p:nvSpPr>
          <p:cNvPr id="152" name="Google Shape;152;p25"/>
          <p:cNvSpPr txBox="1"/>
          <p:nvPr/>
        </p:nvSpPr>
        <p:spPr>
          <a:xfrm>
            <a:off x="5503725" y="2030075"/>
            <a:ext cx="2559000" cy="29439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300">
                <a:solidFill>
                  <a:schemeClr val="dk2"/>
                </a:solidFill>
                <a:latin typeface="Nunito"/>
                <a:ea typeface="Nunito"/>
                <a:cs typeface="Nunito"/>
                <a:sym typeface="Nunito"/>
              </a:rPr>
              <a:t>Not Selected </a:t>
            </a:r>
            <a:endParaRPr sz="1300">
              <a:solidFill>
                <a:schemeClr val="dk2"/>
              </a:solidFill>
              <a:latin typeface="Nunito"/>
              <a:ea typeface="Nunito"/>
              <a:cs typeface="Nunito"/>
              <a:sym typeface="Nunito"/>
            </a:endParaRPr>
          </a:p>
          <a:p>
            <a:pPr indent="-311150" lvl="0" marL="457200" rtl="0" algn="l">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y</a:t>
            </a:r>
            <a:r>
              <a:rPr lang="en" sz="1300">
                <a:solidFill>
                  <a:schemeClr val="dk2"/>
                </a:solidFill>
                <a:latin typeface="Nunito"/>
                <a:ea typeface="Nunito"/>
                <a:cs typeface="Nunito"/>
                <a:sym typeface="Nunito"/>
              </a:rPr>
              <a:t>ear_2023,</a:t>
            </a:r>
            <a:endParaRPr sz="1300">
              <a:solidFill>
                <a:schemeClr val="dk2"/>
              </a:solidFill>
              <a:latin typeface="Nunito"/>
              <a:ea typeface="Nunito"/>
              <a:cs typeface="Nunito"/>
              <a:sym typeface="Nunito"/>
            </a:endParaRPr>
          </a:p>
          <a:p>
            <a:pPr indent="0" lvl="0" marL="457200" rtl="0" algn="l">
              <a:spcBef>
                <a:spcPts val="1000"/>
              </a:spcBef>
              <a:spcAft>
                <a:spcPts val="0"/>
              </a:spcAft>
              <a:buNone/>
            </a:pPr>
            <a:r>
              <a:rPr lang="en" sz="1300">
                <a:solidFill>
                  <a:schemeClr val="dk2"/>
                </a:solidFill>
                <a:latin typeface="Nunito"/>
                <a:ea typeface="Nunito"/>
                <a:cs typeface="Nunito"/>
                <a:sym typeface="Nunito"/>
              </a:rPr>
              <a:t>(correlated with year_2023)</a:t>
            </a:r>
            <a:endParaRPr sz="1300">
              <a:solidFill>
                <a:schemeClr val="dk2"/>
              </a:solidFill>
              <a:latin typeface="Nunito"/>
              <a:ea typeface="Nunito"/>
              <a:cs typeface="Nunito"/>
              <a:sym typeface="Nunito"/>
            </a:endParaRPr>
          </a:p>
          <a:p>
            <a:pPr indent="-311150" lvl="0" marL="457200" rtl="0" algn="l">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Tot_link_clicks</a:t>
            </a:r>
            <a:endParaRPr sz="1300">
              <a:solidFill>
                <a:schemeClr val="dk2"/>
              </a:solidFill>
              <a:latin typeface="Nunito"/>
              <a:ea typeface="Nunito"/>
              <a:cs typeface="Nunito"/>
              <a:sym typeface="Nunito"/>
            </a:endParaRPr>
          </a:p>
          <a:p>
            <a:pPr indent="0" lvl="0" marL="457200" rtl="0" algn="l">
              <a:spcBef>
                <a:spcPts val="1000"/>
              </a:spcBef>
              <a:spcAft>
                <a:spcPts val="0"/>
              </a:spcAft>
              <a:buNone/>
            </a:pPr>
            <a:r>
              <a:rPr lang="en" sz="1300">
                <a:solidFill>
                  <a:schemeClr val="dk2"/>
                </a:solidFill>
                <a:latin typeface="Nunito"/>
                <a:ea typeface="Nunito"/>
                <a:cs typeface="Nunito"/>
                <a:sym typeface="Nunito"/>
              </a:rPr>
              <a:t>(correlated with avg_clicks_all)</a:t>
            </a:r>
            <a:endParaRPr sz="1300">
              <a:solidFill>
                <a:schemeClr val="dk2"/>
              </a:solidFill>
              <a:latin typeface="Nunito"/>
              <a:ea typeface="Nunito"/>
              <a:cs typeface="Nunito"/>
              <a:sym typeface="Nunito"/>
            </a:endParaRPr>
          </a:p>
          <a:p>
            <a:pPr indent="-311150" lvl="0" marL="457200" rtl="0" algn="l">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avg_impressions</a:t>
            </a:r>
            <a:endParaRPr sz="1300">
              <a:solidFill>
                <a:schemeClr val="dk2"/>
              </a:solidFill>
              <a:latin typeface="Nunito"/>
              <a:ea typeface="Nunito"/>
              <a:cs typeface="Nunito"/>
              <a:sym typeface="Nunito"/>
            </a:endParaRPr>
          </a:p>
          <a:p>
            <a:pPr indent="0" lvl="0" marL="457200" rtl="0" algn="l">
              <a:spcBef>
                <a:spcPts val="1000"/>
              </a:spcBef>
              <a:spcAft>
                <a:spcPts val="0"/>
              </a:spcAft>
              <a:buNone/>
            </a:pPr>
            <a:r>
              <a:rPr lang="en" sz="1300">
                <a:solidFill>
                  <a:schemeClr val="dk2"/>
                </a:solidFill>
                <a:latin typeface="Nunito"/>
                <a:ea typeface="Nunito"/>
                <a:cs typeface="Nunito"/>
                <a:sym typeface="Nunito"/>
              </a:rPr>
              <a:t>(too much similar as reach)</a:t>
            </a:r>
            <a:endParaRPr sz="13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58" name="Google Shape;158;p26"/>
          <p:cNvSpPr txBox="1"/>
          <p:nvPr>
            <p:ph idx="1" type="body"/>
          </p:nvPr>
        </p:nvSpPr>
        <p:spPr>
          <a:xfrm>
            <a:off x="542125" y="1241050"/>
            <a:ext cx="6433500" cy="3536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Model: Modeling</a:t>
            </a:r>
            <a:endParaRPr sz="146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sp>
        <p:nvSpPr>
          <p:cNvPr id="159" name="Google Shape;159;p26"/>
          <p:cNvSpPr txBox="1"/>
          <p:nvPr/>
        </p:nvSpPr>
        <p:spPr>
          <a:xfrm>
            <a:off x="377325" y="2055775"/>
            <a:ext cx="2764200" cy="29439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R-squared equals to 0.908</a:t>
            </a:r>
            <a:endParaRPr sz="1300">
              <a:solidFill>
                <a:schemeClr val="dk2"/>
              </a:solidFill>
              <a:latin typeface="Nunito"/>
              <a:ea typeface="Nunito"/>
              <a:cs typeface="Nunito"/>
              <a:sym typeface="Nunito"/>
            </a:endParaRPr>
          </a:p>
          <a:p>
            <a:pPr indent="-311150" lvl="0" marL="457200" rtl="0" algn="l">
              <a:lnSpc>
                <a:spcPct val="100000"/>
              </a:lnSpc>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The significant feature is avg_cpc_cost_per_link_clickat 10% level of significance</a:t>
            </a:r>
            <a:endParaRPr sz="1300">
              <a:solidFill>
                <a:schemeClr val="dk2"/>
              </a:solidFill>
              <a:latin typeface="Nunito"/>
              <a:ea typeface="Nunito"/>
              <a:cs typeface="Nunito"/>
              <a:sym typeface="Nunito"/>
            </a:endParaRPr>
          </a:p>
          <a:p>
            <a:pPr indent="-311150" lvl="0" marL="457200" rtl="0" algn="l">
              <a:lnSpc>
                <a:spcPct val="100000"/>
              </a:lnSpc>
              <a:spcBef>
                <a:spcPts val="1000"/>
              </a:spcBef>
              <a:spcAft>
                <a:spcPts val="0"/>
              </a:spcAft>
              <a:buClr>
                <a:schemeClr val="dk2"/>
              </a:buClr>
              <a:buSzPts val="1300"/>
              <a:buFont typeface="Nunito"/>
              <a:buChar char="●"/>
            </a:pPr>
            <a:r>
              <a:rPr lang="en" sz="1300">
                <a:solidFill>
                  <a:schemeClr val="dk2"/>
                </a:solidFill>
                <a:latin typeface="Nunito"/>
                <a:ea typeface="Nunito"/>
                <a:cs typeface="Nunito"/>
                <a:sym typeface="Nunito"/>
              </a:rPr>
              <a:t>By </a:t>
            </a:r>
            <a:r>
              <a:rPr lang="en" sz="1300">
                <a:solidFill>
                  <a:schemeClr val="dk2"/>
                </a:solidFill>
                <a:latin typeface="Nunito"/>
                <a:ea typeface="Nunito"/>
                <a:cs typeface="Nunito"/>
                <a:sym typeface="Nunito"/>
              </a:rPr>
              <a:t>comparing, the top 3 of </a:t>
            </a:r>
            <a:endParaRPr sz="1300">
              <a:solidFill>
                <a:schemeClr val="dk2"/>
              </a:solidFill>
              <a:latin typeface="Nunito"/>
              <a:ea typeface="Nunito"/>
              <a:cs typeface="Nunito"/>
              <a:sym typeface="Nunito"/>
            </a:endParaRPr>
          </a:p>
          <a:p>
            <a:pPr indent="0" lvl="0" marL="0" rtl="0" algn="l">
              <a:lnSpc>
                <a:spcPct val="100000"/>
              </a:lnSpc>
              <a:spcBef>
                <a:spcPts val="1000"/>
              </a:spcBef>
              <a:spcAft>
                <a:spcPts val="0"/>
              </a:spcAft>
              <a:buNone/>
            </a:pPr>
            <a:r>
              <a:rPr lang="en" sz="1300">
                <a:solidFill>
                  <a:schemeClr val="dk2"/>
                </a:solidFill>
                <a:latin typeface="Nunito"/>
                <a:ea typeface="Nunito"/>
                <a:cs typeface="Nunito"/>
                <a:sym typeface="Nunito"/>
              </a:rPr>
              <a:t>1)avg_cpc_cost_per_link_click</a:t>
            </a:r>
            <a:endParaRPr sz="1300">
              <a:solidFill>
                <a:schemeClr val="dk2"/>
              </a:solidFill>
              <a:latin typeface="Nunito"/>
              <a:ea typeface="Nunito"/>
              <a:cs typeface="Nunito"/>
              <a:sym typeface="Nunito"/>
            </a:endParaRPr>
          </a:p>
          <a:p>
            <a:pPr indent="0" lvl="0" marL="0" rtl="0" algn="l">
              <a:lnSpc>
                <a:spcPct val="100000"/>
              </a:lnSpc>
              <a:spcBef>
                <a:spcPts val="1000"/>
              </a:spcBef>
              <a:spcAft>
                <a:spcPts val="0"/>
              </a:spcAft>
              <a:buNone/>
            </a:pPr>
            <a:r>
              <a:rPr lang="en" sz="1300">
                <a:solidFill>
                  <a:schemeClr val="dk2"/>
                </a:solidFill>
                <a:latin typeface="Nunito"/>
                <a:ea typeface="Nunito"/>
                <a:cs typeface="Nunito"/>
                <a:sym typeface="Nunito"/>
              </a:rPr>
              <a:t>2)avg_post_shares</a:t>
            </a:r>
            <a:endParaRPr sz="1300">
              <a:solidFill>
                <a:schemeClr val="dk2"/>
              </a:solidFill>
              <a:latin typeface="Nunito"/>
              <a:ea typeface="Nunito"/>
              <a:cs typeface="Nunito"/>
              <a:sym typeface="Nunito"/>
            </a:endParaRPr>
          </a:p>
          <a:p>
            <a:pPr indent="0" lvl="0" marL="0" rtl="0" algn="l">
              <a:lnSpc>
                <a:spcPct val="100000"/>
              </a:lnSpc>
              <a:spcBef>
                <a:spcPts val="1000"/>
              </a:spcBef>
              <a:spcAft>
                <a:spcPts val="0"/>
              </a:spcAft>
              <a:buNone/>
            </a:pPr>
            <a:r>
              <a:rPr lang="en" sz="1300">
                <a:solidFill>
                  <a:schemeClr val="dk2"/>
                </a:solidFill>
                <a:latin typeface="Nunito"/>
                <a:ea typeface="Nunito"/>
                <a:cs typeface="Nunito"/>
                <a:sym typeface="Nunito"/>
              </a:rPr>
              <a:t>3)lowest p-value are freq_ad</a:t>
            </a:r>
            <a:endParaRPr sz="1300">
              <a:solidFill>
                <a:schemeClr val="dk2"/>
              </a:solidFill>
              <a:latin typeface="Nunito"/>
              <a:ea typeface="Nunito"/>
              <a:cs typeface="Nunito"/>
              <a:sym typeface="Nunito"/>
            </a:endParaRPr>
          </a:p>
        </p:txBody>
      </p:sp>
      <p:pic>
        <p:nvPicPr>
          <p:cNvPr id="160" name="Google Shape;160;p26"/>
          <p:cNvPicPr preferRelativeResize="0"/>
          <p:nvPr/>
        </p:nvPicPr>
        <p:blipFill>
          <a:blip r:embed="rId3">
            <a:alphaModFix/>
          </a:blip>
          <a:stretch>
            <a:fillRect/>
          </a:stretch>
        </p:blipFill>
        <p:spPr>
          <a:xfrm>
            <a:off x="3235600" y="1033513"/>
            <a:ext cx="5908400" cy="3951175"/>
          </a:xfrm>
          <a:prstGeom prst="rect">
            <a:avLst/>
          </a:prstGeom>
          <a:noFill/>
          <a:ln>
            <a:noFill/>
          </a:ln>
        </p:spPr>
      </p:pic>
      <p:sp>
        <p:nvSpPr>
          <p:cNvPr id="161" name="Google Shape;161;p26"/>
          <p:cNvSpPr/>
          <p:nvPr/>
        </p:nvSpPr>
        <p:spPr>
          <a:xfrm>
            <a:off x="3328875" y="3751800"/>
            <a:ext cx="5406300" cy="18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2" name="Google Shape;162;p26"/>
          <p:cNvSpPr/>
          <p:nvPr/>
        </p:nvSpPr>
        <p:spPr>
          <a:xfrm>
            <a:off x="3328875" y="2773600"/>
            <a:ext cx="5343900" cy="18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3" name="Google Shape;163;p26"/>
          <p:cNvSpPr/>
          <p:nvPr/>
        </p:nvSpPr>
        <p:spPr>
          <a:xfrm>
            <a:off x="3328875" y="2955700"/>
            <a:ext cx="5343900" cy="18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69" name="Google Shape;169;p27"/>
          <p:cNvSpPr txBox="1"/>
          <p:nvPr>
            <p:ph idx="1" type="body"/>
          </p:nvPr>
        </p:nvSpPr>
        <p:spPr>
          <a:xfrm>
            <a:off x="1303800" y="1300950"/>
            <a:ext cx="6835800" cy="3673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Model: Modeling</a:t>
            </a:r>
            <a:endParaRPr b="1" sz="1760">
              <a:latin typeface="Times New Roman"/>
              <a:ea typeface="Times New Roman"/>
              <a:cs typeface="Times New Roman"/>
              <a:sym typeface="Times New Roman"/>
            </a:endParaRPr>
          </a:p>
          <a:p>
            <a:pPr indent="-312993" lvl="0" marL="457200" rtl="0" algn="l">
              <a:lnSpc>
                <a:spcPct val="100000"/>
              </a:lnSpc>
              <a:spcBef>
                <a:spcPts val="1200"/>
              </a:spcBef>
              <a:spcAft>
                <a:spcPts val="0"/>
              </a:spcAft>
              <a:buSzPts val="1329"/>
              <a:buFont typeface="Times New Roman"/>
              <a:buChar char="●"/>
            </a:pPr>
            <a:r>
              <a:rPr lang="en" sz="1329">
                <a:latin typeface="Times New Roman"/>
                <a:ea typeface="Times New Roman"/>
                <a:cs typeface="Times New Roman"/>
                <a:sym typeface="Times New Roman"/>
              </a:rPr>
              <a:t>avg_amount_spent: For every one percent increase in the number of followers or likes, the estimated percentage increase in reach is exp(0.036070)=1.04%.</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Avg_Post_Comments: For every one percent increase in the number of comments, the estimated percentage increase in reach is exp(0.007792)=1.01% .</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Inactive1: The presence of inactive campaigns is associated with a 38.6652% increase in reach, relative to the log scale.</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Avg_Clicks_All: For every one percent increase in the number of clicks, the estimated percentage increase in reach is exp(0.852310) =2.35%.</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Freq_Ad: For every one percent increase in the frequency of ads, the estimated percentage decrease in reach is exp(0.198324)=1.22%</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Avg_Post_Shares: For every one percent increase in the number of shares, the estimated percentage increase in reach is exp(0.203905)=1.23%.</a:t>
            </a:r>
            <a:endParaRPr b="1" sz="1889">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75" name="Google Shape;175;p28"/>
          <p:cNvSpPr txBox="1"/>
          <p:nvPr>
            <p:ph idx="1" type="body"/>
          </p:nvPr>
        </p:nvSpPr>
        <p:spPr>
          <a:xfrm>
            <a:off x="1303800" y="1300950"/>
            <a:ext cx="6835800" cy="3673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Model: Modeling</a:t>
            </a:r>
            <a:endParaRPr b="1" sz="1760">
              <a:latin typeface="Times New Roman"/>
              <a:ea typeface="Times New Roman"/>
              <a:cs typeface="Times New Roman"/>
              <a:sym typeface="Times New Roman"/>
            </a:endParaRPr>
          </a:p>
          <a:p>
            <a:pPr indent="-312993" lvl="0" marL="457200" rtl="0" algn="l">
              <a:lnSpc>
                <a:spcPct val="100000"/>
              </a:lnSpc>
              <a:spcBef>
                <a:spcPts val="1200"/>
              </a:spcBef>
              <a:spcAft>
                <a:spcPts val="0"/>
              </a:spcAft>
              <a:buSzPts val="1329"/>
              <a:buFont typeface="Times New Roman"/>
              <a:buChar char="●"/>
            </a:pPr>
            <a:r>
              <a:rPr lang="en" sz="1329">
                <a:latin typeface="Times New Roman"/>
                <a:ea typeface="Times New Roman"/>
                <a:cs typeface="Times New Roman"/>
                <a:sym typeface="Times New Roman"/>
              </a:rPr>
              <a:t>Avg_CPC_All: For every one percent increase in the average cost per click, the estimated percentage increase in reach is exp(0.509022)=1.66%.</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Avg_Post_Reactions: For every one percent increase in the number of post reactions, the estimated percentage increase in reach is exp(0.027724)= 1.03%.</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Year_2022: For every one percent increase in the number of campaign in 2022, the estimated percentage decrease in reach is exp(0.011822)=1.01%</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Avg_Amount_Spent: For every one percent increase in the average amount spent, the estimated percentage decrease in reach is exp(0.126964)=1.04%</a:t>
            </a:r>
            <a:endParaRPr sz="1329">
              <a:latin typeface="Times New Roman"/>
              <a:ea typeface="Times New Roman"/>
              <a:cs typeface="Times New Roman"/>
              <a:sym typeface="Times New Roman"/>
            </a:endParaRPr>
          </a:p>
          <a:p>
            <a:pPr indent="-312993" lvl="0" marL="457200" rtl="0" algn="l">
              <a:lnSpc>
                <a:spcPct val="100000"/>
              </a:lnSpc>
              <a:spcBef>
                <a:spcPts val="0"/>
              </a:spcBef>
              <a:spcAft>
                <a:spcPts val="0"/>
              </a:spcAft>
              <a:buSzPts val="1329"/>
              <a:buFont typeface="Times New Roman"/>
              <a:buChar char="●"/>
            </a:pPr>
            <a:r>
              <a:rPr lang="en" sz="1329">
                <a:latin typeface="Times New Roman"/>
                <a:ea typeface="Times New Roman"/>
                <a:cs typeface="Times New Roman"/>
                <a:sym typeface="Times New Roman"/>
              </a:rPr>
              <a:t>Avg_CPC_Cost_Per_Link_Click: For every one percent increase in the average cost per link click, the estimated percentage decrease in reach is exp(0.361411)=1.44%.</a:t>
            </a:r>
            <a:endParaRPr sz="1329">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81" name="Google Shape;181;p29"/>
          <p:cNvSpPr txBox="1"/>
          <p:nvPr>
            <p:ph idx="1" type="body"/>
          </p:nvPr>
        </p:nvSpPr>
        <p:spPr>
          <a:xfrm>
            <a:off x="1303800" y="1300950"/>
            <a:ext cx="4268400" cy="3673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60">
                <a:latin typeface="Times New Roman"/>
                <a:ea typeface="Times New Roman"/>
                <a:cs typeface="Times New Roman"/>
                <a:sym typeface="Times New Roman"/>
              </a:rPr>
              <a:t>Model: Result</a:t>
            </a:r>
            <a:endParaRPr b="1" sz="1760">
              <a:latin typeface="Times New Roman"/>
              <a:ea typeface="Times New Roman"/>
              <a:cs typeface="Times New Roman"/>
              <a:sym typeface="Times New Roman"/>
            </a:endParaRPr>
          </a:p>
          <a:p>
            <a:pPr indent="-304800" lvl="0" marL="457200" rtl="0" algn="l">
              <a:lnSpc>
                <a:spcPct val="100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The mean absolute percentage error (MAPE) and mean absolute error (MAE) on training are 3.71% and 0.286 respectively, </a:t>
            </a:r>
            <a:endParaRPr sz="1200">
              <a:latin typeface="Times New Roman"/>
              <a:ea typeface="Times New Roman"/>
              <a:cs typeface="Times New Roman"/>
              <a:sym typeface="Times New Roman"/>
            </a:endParaRPr>
          </a:p>
          <a:p>
            <a:pPr indent="-304800" lvl="0" marL="457200" rtl="0" algn="l">
              <a:lnSpc>
                <a:spcPct val="100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The MAPE and MAE on testing are 4.28% and 0.350 respectively.  </a:t>
            </a:r>
            <a:endParaRPr sz="1200">
              <a:latin typeface="Times New Roman"/>
              <a:ea typeface="Times New Roman"/>
              <a:cs typeface="Times New Roman"/>
              <a:sym typeface="Times New Roman"/>
            </a:endParaRPr>
          </a:p>
          <a:p>
            <a:pPr indent="-304800" lvl="0" marL="457200" rtl="0" algn="l">
              <a:lnSpc>
                <a:spcPct val="100000"/>
              </a:lnSpc>
              <a:spcBef>
                <a:spcPts val="1000"/>
              </a:spcBef>
              <a:spcAft>
                <a:spcPts val="0"/>
              </a:spcAft>
              <a:buSzPts val="1200"/>
              <a:buFont typeface="Times New Roman"/>
              <a:buChar char="●"/>
            </a:pPr>
            <a:r>
              <a:rPr lang="en" sz="1200">
                <a:latin typeface="Times New Roman"/>
                <a:ea typeface="Times New Roman"/>
                <a:cs typeface="Times New Roman"/>
                <a:sym typeface="Times New Roman"/>
              </a:rPr>
              <a:t>The QQ-plot </a:t>
            </a:r>
            <a:r>
              <a:rPr lang="en" sz="1200">
                <a:solidFill>
                  <a:srgbClr val="434343"/>
                </a:solidFill>
                <a:latin typeface="Times New Roman"/>
                <a:ea typeface="Times New Roman"/>
                <a:cs typeface="Times New Roman"/>
                <a:sym typeface="Times New Roman"/>
              </a:rPr>
              <a:t>indicates that our model’s residual is normal.</a:t>
            </a:r>
            <a:endParaRPr b="1" sz="1889">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pic>
        <p:nvPicPr>
          <p:cNvPr id="182" name="Google Shape;182;p29"/>
          <p:cNvPicPr preferRelativeResize="0"/>
          <p:nvPr/>
        </p:nvPicPr>
        <p:blipFill>
          <a:blip r:embed="rId3">
            <a:alphaModFix/>
          </a:blip>
          <a:stretch>
            <a:fillRect/>
          </a:stretch>
        </p:blipFill>
        <p:spPr>
          <a:xfrm>
            <a:off x="5649225" y="1784400"/>
            <a:ext cx="3359100" cy="335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Conclusions/Recommendations</a:t>
            </a:r>
            <a:endParaRPr/>
          </a:p>
        </p:txBody>
      </p:sp>
      <p:sp>
        <p:nvSpPr>
          <p:cNvPr id="188" name="Google Shape;188;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1000"/>
              </a:spcBef>
              <a:spcAft>
                <a:spcPts val="0"/>
              </a:spcAft>
              <a:buSzPts val="1700"/>
              <a:buChar char="●"/>
            </a:pPr>
            <a:r>
              <a:rPr lang="en" sz="1700"/>
              <a:t>C</a:t>
            </a:r>
            <a:r>
              <a:rPr lang="en" sz="1700"/>
              <a:t>ost efficiency of attracting clicks, the level of engagement through shares, and frequency of ad placements are critical factors influencing reach.</a:t>
            </a:r>
            <a:endParaRPr sz="1700"/>
          </a:p>
          <a:p>
            <a:pPr indent="-336550" lvl="0" marL="457200" rtl="0" algn="l">
              <a:lnSpc>
                <a:spcPct val="95000"/>
              </a:lnSpc>
              <a:spcBef>
                <a:spcPts val="1200"/>
              </a:spcBef>
              <a:spcAft>
                <a:spcPts val="0"/>
              </a:spcAft>
              <a:buSzPts val="1700"/>
              <a:buChar char="●"/>
            </a:pPr>
            <a:r>
              <a:rPr lang="en" sz="1700"/>
              <a:t>Utilizing these insights, Sistema can optimize campaigns, allocate resources efficiently, and boost audience engagement through strategic attribute promotion.</a:t>
            </a:r>
            <a:endParaRPr sz="1700"/>
          </a:p>
          <a:p>
            <a:pPr indent="-336550" lvl="0" marL="457200" rtl="0" algn="l">
              <a:lnSpc>
                <a:spcPct val="95000"/>
              </a:lnSpc>
              <a:spcBef>
                <a:spcPts val="1000"/>
              </a:spcBef>
              <a:spcAft>
                <a:spcPts val="0"/>
              </a:spcAft>
              <a:buSzPts val="1700"/>
              <a:buChar char="●"/>
            </a:pPr>
            <a:r>
              <a:rPr lang="en" sz="1700"/>
              <a:t>Performance metrics like MAPE and MAE showcase the model's accuracy in predicting reach, supported by the QQ-plot confirming its reliability.</a:t>
            </a:r>
            <a:endParaRPr sz="1700"/>
          </a:p>
          <a:p>
            <a:pPr indent="-336550" lvl="0" marL="457200" rtl="0" algn="l">
              <a:lnSpc>
                <a:spcPct val="95000"/>
              </a:lnSpc>
              <a:spcBef>
                <a:spcPts val="1000"/>
              </a:spcBef>
              <a:spcAft>
                <a:spcPts val="1200"/>
              </a:spcAft>
              <a:buSzPts val="1700"/>
              <a:buChar char="●"/>
            </a:pPr>
            <a:r>
              <a:rPr lang="en" sz="1700"/>
              <a:t>Our data-driven approach empowers Sistema with actionable insights, enabling the creation of impactful advertising strategies that drive success and maximize ROI.</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 Analysis</a:t>
            </a:r>
            <a:endParaRPr/>
          </a:p>
        </p:txBody>
      </p:sp>
      <p:sp>
        <p:nvSpPr>
          <p:cNvPr id="194" name="Google Shape;194;p31"/>
          <p:cNvSpPr txBox="1"/>
          <p:nvPr>
            <p:ph idx="1" type="body"/>
          </p:nvPr>
        </p:nvSpPr>
        <p:spPr>
          <a:xfrm>
            <a:off x="177850" y="1223400"/>
            <a:ext cx="4394100" cy="34821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Due to novelty of Sistema’s digital marketing, demographics regarding online engagement are largely unknown.</a:t>
            </a:r>
            <a:endParaRPr/>
          </a:p>
          <a:p>
            <a:pPr indent="0" lvl="0" marL="457200" rtl="0" algn="l">
              <a:lnSpc>
                <a:spcPct val="100000"/>
              </a:lnSpc>
              <a:spcBef>
                <a:spcPts val="1200"/>
              </a:spcBef>
              <a:spcAft>
                <a:spcPts val="0"/>
              </a:spcAft>
              <a:buNone/>
            </a:pPr>
            <a:r>
              <a:t/>
            </a:r>
            <a:endParaRPr/>
          </a:p>
          <a:p>
            <a:pPr indent="-342900" lvl="0" marL="457200" rtl="0" algn="l">
              <a:lnSpc>
                <a:spcPct val="100000"/>
              </a:lnSpc>
              <a:spcBef>
                <a:spcPts val="1200"/>
              </a:spcBef>
              <a:spcAft>
                <a:spcPts val="0"/>
              </a:spcAft>
              <a:buSzPts val="1800"/>
              <a:buChar char="●"/>
            </a:pPr>
            <a:r>
              <a:rPr lang="en"/>
              <a:t>Purpose of this analysis is to discover who is viewing and clicking on these Facebook ads.</a:t>
            </a:r>
            <a:endParaRPr/>
          </a:p>
        </p:txBody>
      </p:sp>
      <p:pic>
        <p:nvPicPr>
          <p:cNvPr id="195" name="Google Shape;195;p31"/>
          <p:cNvPicPr preferRelativeResize="0"/>
          <p:nvPr/>
        </p:nvPicPr>
        <p:blipFill>
          <a:blip r:embed="rId3">
            <a:alphaModFix/>
          </a:blip>
          <a:stretch>
            <a:fillRect/>
          </a:stretch>
        </p:blipFill>
        <p:spPr>
          <a:xfrm>
            <a:off x="4572000" y="1670083"/>
            <a:ext cx="4474975" cy="25171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latin typeface="Times New Roman"/>
                <a:ea typeface="Times New Roman"/>
                <a:cs typeface="Times New Roman"/>
                <a:sym typeface="Times New Roman"/>
              </a:rPr>
              <a:t>1. Introduction of Company</a:t>
            </a:r>
            <a:endParaRPr b="1" sz="14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400">
                <a:latin typeface="Times New Roman"/>
                <a:ea typeface="Times New Roman"/>
                <a:cs typeface="Times New Roman"/>
                <a:sym typeface="Times New Roman"/>
              </a:rPr>
              <a:t>2</a:t>
            </a:r>
            <a:r>
              <a:rPr b="1" lang="en" sz="1400">
                <a:latin typeface="Times New Roman"/>
                <a:ea typeface="Times New Roman"/>
                <a:cs typeface="Times New Roman"/>
                <a:sym typeface="Times New Roman"/>
              </a:rPr>
              <a:t>. Feature Description</a:t>
            </a:r>
            <a:endParaRPr sz="1200">
              <a:solidFill>
                <a:srgbClr val="202124"/>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400">
                <a:latin typeface="Times New Roman"/>
                <a:ea typeface="Times New Roman"/>
                <a:cs typeface="Times New Roman"/>
                <a:sym typeface="Times New Roman"/>
              </a:rPr>
              <a:t>3. The Most Successful Ad</a:t>
            </a:r>
            <a:endParaRPr b="1" sz="14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400">
                <a:latin typeface="Times New Roman"/>
                <a:ea typeface="Times New Roman"/>
                <a:cs typeface="Times New Roman"/>
                <a:sym typeface="Times New Roman"/>
              </a:rPr>
              <a:t>4. Trend in Terms of Audience Segmentation</a:t>
            </a:r>
            <a:endParaRPr b="1" sz="1400">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b="1" lang="en" sz="1400">
                <a:latin typeface="Times New Roman"/>
                <a:ea typeface="Times New Roman"/>
                <a:cs typeface="Times New Roman"/>
                <a:sym typeface="Times New Roman"/>
              </a:rPr>
              <a:t>5. Traffic by Region of Traffic by Region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201" name="Google Shape;201;p32"/>
          <p:cNvSpPr txBox="1"/>
          <p:nvPr>
            <p:ph idx="1" type="body"/>
          </p:nvPr>
        </p:nvSpPr>
        <p:spPr>
          <a:xfrm>
            <a:off x="311700" y="1266325"/>
            <a:ext cx="8613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Reach, impressions, clicks, cpc, etc. grouped by age, gender and campaign, from start of 2022 to end of 2023.</a:t>
            </a:r>
            <a:endParaRPr/>
          </a:p>
        </p:txBody>
      </p:sp>
      <p:pic>
        <p:nvPicPr>
          <p:cNvPr id="202" name="Google Shape;202;p32"/>
          <p:cNvPicPr preferRelativeResize="0"/>
          <p:nvPr/>
        </p:nvPicPr>
        <p:blipFill>
          <a:blip r:embed="rId3">
            <a:alphaModFix/>
          </a:blip>
          <a:stretch>
            <a:fillRect/>
          </a:stretch>
        </p:blipFill>
        <p:spPr>
          <a:xfrm>
            <a:off x="87138" y="2050075"/>
            <a:ext cx="8969727" cy="293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208" name="Google Shape;208;p33"/>
          <p:cNvSpPr txBox="1"/>
          <p:nvPr>
            <p:ph idx="1" type="body"/>
          </p:nvPr>
        </p:nvSpPr>
        <p:spPr>
          <a:xfrm>
            <a:off x="1303800" y="1300950"/>
            <a:ext cx="7030500" cy="254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1" y="283550"/>
            <a:ext cx="9144000" cy="47658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5" name="Google Shape;215;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4"/>
          <p:cNvPicPr preferRelativeResize="0"/>
          <p:nvPr/>
        </p:nvPicPr>
        <p:blipFill>
          <a:blip r:embed="rId3">
            <a:alphaModFix/>
          </a:blip>
          <a:stretch>
            <a:fillRect/>
          </a:stretch>
        </p:blipFill>
        <p:spPr>
          <a:xfrm>
            <a:off x="123700" y="-43800"/>
            <a:ext cx="9020301" cy="508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5"/>
          <p:cNvPicPr preferRelativeResize="0"/>
          <p:nvPr/>
        </p:nvPicPr>
        <p:blipFill>
          <a:blip r:embed="rId3">
            <a:alphaModFix/>
          </a:blip>
          <a:stretch>
            <a:fillRect/>
          </a:stretch>
        </p:blipFill>
        <p:spPr>
          <a:xfrm>
            <a:off x="162075" y="0"/>
            <a:ext cx="8907999" cy="502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Preprocessing</a:t>
            </a:r>
            <a:endParaRPr/>
          </a:p>
        </p:txBody>
      </p:sp>
      <p:sp>
        <p:nvSpPr>
          <p:cNvPr id="229" name="Google Shape;229;p36"/>
          <p:cNvSpPr txBox="1"/>
          <p:nvPr>
            <p:ph idx="1" type="body"/>
          </p:nvPr>
        </p:nvSpPr>
        <p:spPr>
          <a:xfrm>
            <a:off x="311700" y="1266325"/>
            <a:ext cx="45360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Removal of “unknown” gender and NA values set to 0.</a:t>
            </a:r>
            <a:endParaRPr/>
          </a:p>
          <a:p>
            <a:pPr indent="-342900" lvl="0" marL="457200" rtl="0" algn="l">
              <a:spcBef>
                <a:spcPts val="0"/>
              </a:spcBef>
              <a:spcAft>
                <a:spcPts val="0"/>
              </a:spcAft>
              <a:buSzPts val="1800"/>
              <a:buChar char="●"/>
            </a:pPr>
            <a:r>
              <a:rPr lang="en"/>
              <a:t>Conversion of categorical variables into a format clustering model can interpret.</a:t>
            </a:r>
            <a:endParaRPr/>
          </a:p>
          <a:p>
            <a:pPr indent="-342900" lvl="0" marL="457200" rtl="0" algn="l">
              <a:spcBef>
                <a:spcPts val="0"/>
              </a:spcBef>
              <a:spcAft>
                <a:spcPts val="0"/>
              </a:spcAft>
              <a:buSzPts val="1800"/>
              <a:buChar char="●"/>
            </a:pPr>
            <a:r>
              <a:rPr lang="en"/>
              <a:t>“Reach,” “Impressions” and “Clicks” are the variables of interest, hereon referred to as “Engagement.”</a:t>
            </a:r>
            <a:endParaRPr/>
          </a:p>
        </p:txBody>
      </p:sp>
      <p:pic>
        <p:nvPicPr>
          <p:cNvPr id="230" name="Google Shape;230;p36"/>
          <p:cNvPicPr preferRelativeResize="0"/>
          <p:nvPr/>
        </p:nvPicPr>
        <p:blipFill>
          <a:blip r:embed="rId3">
            <a:alphaModFix/>
          </a:blip>
          <a:stretch>
            <a:fillRect/>
          </a:stretch>
        </p:blipFill>
        <p:spPr>
          <a:xfrm>
            <a:off x="4923325" y="1152425"/>
            <a:ext cx="4185900" cy="287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Cluster Analysis</a:t>
            </a:r>
            <a:endParaRPr/>
          </a:p>
        </p:txBody>
      </p:sp>
      <p:pic>
        <p:nvPicPr>
          <p:cNvPr id="236" name="Google Shape;236;p37"/>
          <p:cNvPicPr preferRelativeResize="0"/>
          <p:nvPr/>
        </p:nvPicPr>
        <p:blipFill>
          <a:blip r:embed="rId3">
            <a:alphaModFix/>
          </a:blip>
          <a:stretch>
            <a:fillRect/>
          </a:stretch>
        </p:blipFill>
        <p:spPr>
          <a:xfrm>
            <a:off x="311700" y="1266325"/>
            <a:ext cx="4203574" cy="3185250"/>
          </a:xfrm>
          <a:prstGeom prst="rect">
            <a:avLst/>
          </a:prstGeom>
          <a:noFill/>
          <a:ln>
            <a:noFill/>
          </a:ln>
        </p:spPr>
      </p:pic>
      <p:pic>
        <p:nvPicPr>
          <p:cNvPr id="237" name="Google Shape;237;p37"/>
          <p:cNvPicPr preferRelativeResize="0"/>
          <p:nvPr/>
        </p:nvPicPr>
        <p:blipFill>
          <a:blip r:embed="rId4">
            <a:alphaModFix/>
          </a:blip>
          <a:stretch>
            <a:fillRect/>
          </a:stretch>
        </p:blipFill>
        <p:spPr>
          <a:xfrm>
            <a:off x="4667675" y="1152425"/>
            <a:ext cx="4323925" cy="3299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Clusters</a:t>
            </a:r>
            <a:endParaRPr/>
          </a:p>
        </p:txBody>
      </p:sp>
      <p:pic>
        <p:nvPicPr>
          <p:cNvPr id="243" name="Google Shape;243;p38"/>
          <p:cNvPicPr preferRelativeResize="0"/>
          <p:nvPr/>
        </p:nvPicPr>
        <p:blipFill>
          <a:blip r:embed="rId3">
            <a:alphaModFix/>
          </a:blip>
          <a:stretch>
            <a:fillRect/>
          </a:stretch>
        </p:blipFill>
        <p:spPr>
          <a:xfrm>
            <a:off x="311700" y="1152425"/>
            <a:ext cx="8451876" cy="348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74375" y="329475"/>
            <a:ext cx="7170925" cy="1123300"/>
          </a:xfrm>
          <a:prstGeom prst="rect">
            <a:avLst/>
          </a:prstGeom>
          <a:noFill/>
          <a:ln>
            <a:noFill/>
          </a:ln>
        </p:spPr>
      </p:pic>
      <p:pic>
        <p:nvPicPr>
          <p:cNvPr id="249" name="Google Shape;249;p39"/>
          <p:cNvPicPr preferRelativeResize="0"/>
          <p:nvPr/>
        </p:nvPicPr>
        <p:blipFill>
          <a:blip r:embed="rId4">
            <a:alphaModFix/>
          </a:blip>
          <a:stretch>
            <a:fillRect/>
          </a:stretch>
        </p:blipFill>
        <p:spPr>
          <a:xfrm>
            <a:off x="3345250" y="1581625"/>
            <a:ext cx="4900050" cy="3067150"/>
          </a:xfrm>
          <a:prstGeom prst="rect">
            <a:avLst/>
          </a:prstGeom>
          <a:noFill/>
          <a:ln>
            <a:noFill/>
          </a:ln>
        </p:spPr>
      </p:pic>
      <p:sp>
        <p:nvSpPr>
          <p:cNvPr id="250" name="Google Shape;250;p39"/>
          <p:cNvSpPr txBox="1"/>
          <p:nvPr/>
        </p:nvSpPr>
        <p:spPr>
          <a:xfrm>
            <a:off x="439750" y="1719725"/>
            <a:ext cx="2450100" cy="26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2: 30</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4: 32</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1: 33</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3: 37</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5: 41</a:t>
            </a:r>
            <a:endParaRPr sz="1800">
              <a:solidFill>
                <a:schemeClr val="dk2"/>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Clusters</a:t>
            </a:r>
            <a:endParaRPr/>
          </a:p>
        </p:txBody>
      </p:sp>
      <p:pic>
        <p:nvPicPr>
          <p:cNvPr id="256" name="Google Shape;256;p40"/>
          <p:cNvPicPr preferRelativeResize="0"/>
          <p:nvPr/>
        </p:nvPicPr>
        <p:blipFill>
          <a:blip r:embed="rId3">
            <a:alphaModFix/>
          </a:blip>
          <a:stretch>
            <a:fillRect/>
          </a:stretch>
        </p:blipFill>
        <p:spPr>
          <a:xfrm>
            <a:off x="152400" y="1304825"/>
            <a:ext cx="8520600" cy="3238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1"/>
          <p:cNvPicPr preferRelativeResize="0"/>
          <p:nvPr/>
        </p:nvPicPr>
        <p:blipFill>
          <a:blip r:embed="rId3">
            <a:alphaModFix/>
          </a:blip>
          <a:stretch>
            <a:fillRect/>
          </a:stretch>
        </p:blipFill>
        <p:spPr>
          <a:xfrm>
            <a:off x="311700" y="331500"/>
            <a:ext cx="8520600" cy="1327075"/>
          </a:xfrm>
          <a:prstGeom prst="rect">
            <a:avLst/>
          </a:prstGeom>
          <a:noFill/>
          <a:ln>
            <a:noFill/>
          </a:ln>
        </p:spPr>
      </p:pic>
      <p:pic>
        <p:nvPicPr>
          <p:cNvPr id="262" name="Google Shape;262;p41"/>
          <p:cNvPicPr preferRelativeResize="0"/>
          <p:nvPr/>
        </p:nvPicPr>
        <p:blipFill>
          <a:blip r:embed="rId4">
            <a:alphaModFix/>
          </a:blip>
          <a:stretch>
            <a:fillRect/>
          </a:stretch>
        </p:blipFill>
        <p:spPr>
          <a:xfrm>
            <a:off x="3038976" y="1763850"/>
            <a:ext cx="5793325" cy="3180125"/>
          </a:xfrm>
          <a:prstGeom prst="rect">
            <a:avLst/>
          </a:prstGeom>
          <a:noFill/>
          <a:ln>
            <a:noFill/>
          </a:ln>
        </p:spPr>
      </p:pic>
      <p:sp>
        <p:nvSpPr>
          <p:cNvPr id="263" name="Google Shape;263;p41"/>
          <p:cNvSpPr txBox="1"/>
          <p:nvPr/>
        </p:nvSpPr>
        <p:spPr>
          <a:xfrm>
            <a:off x="413800" y="1963150"/>
            <a:ext cx="2379300" cy="269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2: 29</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4: 32</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1: 33</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3: 37</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5: 41</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Cluster 6: 41</a:t>
            </a:r>
            <a:endParaRPr sz="18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Sistema Biobolsa</a:t>
            </a:r>
            <a:endParaRPr/>
          </a:p>
        </p:txBody>
      </p:sp>
      <p:sp>
        <p:nvSpPr>
          <p:cNvPr id="79" name="Google Shape;79;p15"/>
          <p:cNvSpPr txBox="1"/>
          <p:nvPr>
            <p:ph idx="1" type="body"/>
          </p:nvPr>
        </p:nvSpPr>
        <p:spPr>
          <a:xfrm>
            <a:off x="203450" y="1113275"/>
            <a:ext cx="4013100" cy="34899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Socially-</a:t>
            </a:r>
            <a:r>
              <a:rPr lang="en"/>
              <a:t>conscious</a:t>
            </a:r>
            <a:r>
              <a:rPr lang="en"/>
              <a:t> Privately-held company focusing on </a:t>
            </a:r>
            <a:r>
              <a:rPr lang="en"/>
              <a:t>renewable energy through biodigester technology.</a:t>
            </a:r>
            <a:endParaRPr/>
          </a:p>
          <a:p>
            <a:pPr indent="-342900" lvl="0" marL="457200" rtl="0" algn="l">
              <a:lnSpc>
                <a:spcPct val="100000"/>
              </a:lnSpc>
              <a:spcBef>
                <a:spcPts val="0"/>
              </a:spcBef>
              <a:spcAft>
                <a:spcPts val="0"/>
              </a:spcAft>
              <a:buSzPts val="1800"/>
              <a:buChar char="●"/>
            </a:pPr>
            <a:r>
              <a:rPr lang="en"/>
              <a:t>Main customer base are small-holder farmers, in Latin America, Africa and India.</a:t>
            </a:r>
            <a:endParaRPr/>
          </a:p>
          <a:p>
            <a:pPr indent="-342900" lvl="0" marL="457200" rtl="0" algn="l">
              <a:lnSpc>
                <a:spcPct val="100000"/>
              </a:lnSpc>
              <a:spcBef>
                <a:spcPts val="0"/>
              </a:spcBef>
              <a:spcAft>
                <a:spcPts val="0"/>
              </a:spcAft>
              <a:buSzPts val="1800"/>
              <a:buChar char="●"/>
            </a:pPr>
            <a:r>
              <a:rPr lang="en"/>
              <a:t>In the process of transitioning from traditional advertising methods to digital marketing, primarily Facebook ads.</a:t>
            </a:r>
            <a:endParaRPr/>
          </a:p>
        </p:txBody>
      </p:sp>
      <p:pic>
        <p:nvPicPr>
          <p:cNvPr id="80" name="Google Shape;80;p15"/>
          <p:cNvPicPr preferRelativeResize="0"/>
          <p:nvPr/>
        </p:nvPicPr>
        <p:blipFill>
          <a:blip r:embed="rId3">
            <a:alphaModFix/>
          </a:blip>
          <a:stretch>
            <a:fillRect/>
          </a:stretch>
        </p:blipFill>
        <p:spPr>
          <a:xfrm>
            <a:off x="4868954" y="918625"/>
            <a:ext cx="3743571" cy="4077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Cluster Analysis</a:t>
            </a:r>
            <a:endParaRPr/>
          </a:p>
        </p:txBody>
      </p:sp>
      <p:sp>
        <p:nvSpPr>
          <p:cNvPr id="269" name="Google Shape;269;p42"/>
          <p:cNvSpPr txBox="1"/>
          <p:nvPr>
            <p:ph idx="1" type="body"/>
          </p:nvPr>
        </p:nvSpPr>
        <p:spPr>
          <a:xfrm>
            <a:off x="311700" y="1266325"/>
            <a:ext cx="86817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WSS and Silhouette used to select optimal value for K (4 and 5).</a:t>
            </a:r>
            <a:endParaRPr/>
          </a:p>
          <a:p>
            <a:pPr indent="0" lvl="0" marL="0" rtl="0" algn="l">
              <a:spcBef>
                <a:spcPts val="1200"/>
              </a:spcBef>
              <a:spcAft>
                <a:spcPts val="1200"/>
              </a:spcAft>
              <a:buNone/>
            </a:pPr>
            <a:r>
              <a:t/>
            </a:r>
            <a:endParaRPr/>
          </a:p>
        </p:txBody>
      </p:sp>
      <p:pic>
        <p:nvPicPr>
          <p:cNvPr id="270" name="Google Shape;270;p42"/>
          <p:cNvPicPr preferRelativeResize="0"/>
          <p:nvPr/>
        </p:nvPicPr>
        <p:blipFill>
          <a:blip r:embed="rId3">
            <a:alphaModFix/>
          </a:blip>
          <a:stretch>
            <a:fillRect/>
          </a:stretch>
        </p:blipFill>
        <p:spPr>
          <a:xfrm>
            <a:off x="4572000" y="2474188"/>
            <a:ext cx="4473600" cy="2523575"/>
          </a:xfrm>
          <a:prstGeom prst="rect">
            <a:avLst/>
          </a:prstGeom>
          <a:noFill/>
          <a:ln>
            <a:noFill/>
          </a:ln>
        </p:spPr>
      </p:pic>
      <p:pic>
        <p:nvPicPr>
          <p:cNvPr id="271" name="Google Shape;271;p42"/>
          <p:cNvPicPr preferRelativeResize="0"/>
          <p:nvPr/>
        </p:nvPicPr>
        <p:blipFill>
          <a:blip r:embed="rId4">
            <a:alphaModFix/>
          </a:blip>
          <a:stretch>
            <a:fillRect/>
          </a:stretch>
        </p:blipFill>
        <p:spPr>
          <a:xfrm>
            <a:off x="0" y="2439738"/>
            <a:ext cx="4595801" cy="259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43"/>
          <p:cNvPicPr preferRelativeResize="0"/>
          <p:nvPr/>
        </p:nvPicPr>
        <p:blipFill>
          <a:blip r:embed="rId3">
            <a:alphaModFix/>
          </a:blip>
          <a:stretch>
            <a:fillRect/>
          </a:stretch>
        </p:blipFill>
        <p:spPr>
          <a:xfrm>
            <a:off x="18738" y="0"/>
            <a:ext cx="910652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44"/>
          <p:cNvPicPr preferRelativeResize="0"/>
          <p:nvPr/>
        </p:nvPicPr>
        <p:blipFill>
          <a:blip r:embed="rId3">
            <a:alphaModFix/>
          </a:blip>
          <a:stretch>
            <a:fillRect/>
          </a:stretch>
        </p:blipFill>
        <p:spPr>
          <a:xfrm>
            <a:off x="18738" y="0"/>
            <a:ext cx="9106525"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1" name="Google Shape;291;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5"/>
          <p:cNvPicPr preferRelativeResize="0"/>
          <p:nvPr/>
        </p:nvPicPr>
        <p:blipFill>
          <a:blip r:embed="rId3">
            <a:alphaModFix/>
          </a:blip>
          <a:stretch>
            <a:fillRect/>
          </a:stretch>
        </p:blipFill>
        <p:spPr>
          <a:xfrm>
            <a:off x="18738" y="0"/>
            <a:ext cx="910652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Results</a:t>
            </a:r>
            <a:endParaRPr/>
          </a:p>
        </p:txBody>
      </p:sp>
      <p:sp>
        <p:nvSpPr>
          <p:cNvPr id="298" name="Google Shape;298;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 = 4</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 = 5</a:t>
            </a:r>
            <a:endParaRPr/>
          </a:p>
        </p:txBody>
      </p:sp>
      <p:pic>
        <p:nvPicPr>
          <p:cNvPr id="299" name="Google Shape;299;p46"/>
          <p:cNvPicPr preferRelativeResize="0"/>
          <p:nvPr/>
        </p:nvPicPr>
        <p:blipFill>
          <a:blip r:embed="rId3">
            <a:alphaModFix/>
          </a:blip>
          <a:stretch>
            <a:fillRect/>
          </a:stretch>
        </p:blipFill>
        <p:spPr>
          <a:xfrm>
            <a:off x="311688" y="1738350"/>
            <a:ext cx="6810375" cy="1257300"/>
          </a:xfrm>
          <a:prstGeom prst="rect">
            <a:avLst/>
          </a:prstGeom>
          <a:noFill/>
          <a:ln>
            <a:noFill/>
          </a:ln>
        </p:spPr>
      </p:pic>
      <p:pic>
        <p:nvPicPr>
          <p:cNvPr id="300" name="Google Shape;300;p46"/>
          <p:cNvPicPr preferRelativeResize="0"/>
          <p:nvPr/>
        </p:nvPicPr>
        <p:blipFill>
          <a:blip r:embed="rId4">
            <a:alphaModFix/>
          </a:blip>
          <a:stretch>
            <a:fillRect/>
          </a:stretch>
        </p:blipFill>
        <p:spPr>
          <a:xfrm>
            <a:off x="311688" y="3581575"/>
            <a:ext cx="6810375" cy="1352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Conclusions/Recommendations</a:t>
            </a:r>
            <a:endParaRPr/>
          </a:p>
        </p:txBody>
      </p:sp>
      <p:sp>
        <p:nvSpPr>
          <p:cNvPr id="306" name="Google Shape;306;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Demographics for engagement are overwhelming male, usually in late twenties to early thirties.</a:t>
            </a:r>
            <a:endParaRPr/>
          </a:p>
          <a:p>
            <a:pPr indent="-342900" lvl="0" marL="457200" rtl="0" algn="l">
              <a:spcBef>
                <a:spcPts val="0"/>
              </a:spcBef>
              <a:spcAft>
                <a:spcPts val="0"/>
              </a:spcAft>
              <a:buSzPts val="1800"/>
              <a:buChar char="●"/>
            </a:pPr>
            <a:r>
              <a:rPr lang="en"/>
              <a:t>However, female Clusters possess the highest click-through rate, at around 4% compared to Male click-through rate of ~3.5%</a:t>
            </a:r>
            <a:endParaRPr/>
          </a:p>
          <a:p>
            <a:pPr indent="-342900" lvl="0" marL="457200" rtl="0" algn="l">
              <a:spcBef>
                <a:spcPts val="0"/>
              </a:spcBef>
              <a:spcAft>
                <a:spcPts val="0"/>
              </a:spcAft>
              <a:buSzPts val="1800"/>
              <a:buChar char="●"/>
            </a:pPr>
            <a:r>
              <a:rPr lang="en"/>
              <a:t>Much lower reach and impression on older and female clusters indicate these demographics are not seeing these ads; proportionate or higher click-through rates suggest they are not uninterested.</a:t>
            </a:r>
            <a:endParaRPr/>
          </a:p>
          <a:p>
            <a:pPr indent="-342900" lvl="0" marL="457200" rtl="0" algn="l">
              <a:spcBef>
                <a:spcPts val="0"/>
              </a:spcBef>
              <a:spcAft>
                <a:spcPts val="0"/>
              </a:spcAft>
              <a:buSzPts val="1800"/>
              <a:buChar char="●"/>
            </a:pPr>
            <a:r>
              <a:rPr lang="en"/>
              <a:t>Sistema may want to reconsider its digital marketing approach, make ads more visible to these demographics through ads on other pages/platforms.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814800"/>
            <a:ext cx="8571300" cy="15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240"/>
              <a:t>Sistema Website Pages </a:t>
            </a:r>
            <a:r>
              <a:rPr lang="en" sz="2240"/>
              <a:t>that have more</a:t>
            </a:r>
            <a:r>
              <a:rPr lang="en" sz="2240"/>
              <a:t> Traffic by Region using Google Analytics</a:t>
            </a:r>
            <a:endParaRPr sz="224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most amount of views to the least amount of views within the last 12 months:</a:t>
            </a:r>
            <a:endParaRPr sz="2240"/>
          </a:p>
        </p:txBody>
      </p:sp>
      <p:pic>
        <p:nvPicPr>
          <p:cNvPr id="317" name="Google Shape;317;p49"/>
          <p:cNvPicPr preferRelativeResize="0"/>
          <p:nvPr/>
        </p:nvPicPr>
        <p:blipFill>
          <a:blip r:embed="rId3">
            <a:alphaModFix/>
          </a:blip>
          <a:stretch>
            <a:fillRect/>
          </a:stretch>
        </p:blipFill>
        <p:spPr>
          <a:xfrm>
            <a:off x="1097125" y="1409800"/>
            <a:ext cx="5943600" cy="3228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most amount of views to the least amount of views within the last 90 days:</a:t>
            </a:r>
            <a:endParaRPr sz="2240"/>
          </a:p>
        </p:txBody>
      </p:sp>
      <p:pic>
        <p:nvPicPr>
          <p:cNvPr id="323" name="Google Shape;323;p50"/>
          <p:cNvPicPr preferRelativeResize="0"/>
          <p:nvPr/>
        </p:nvPicPr>
        <p:blipFill>
          <a:blip r:embed="rId3">
            <a:alphaModFix/>
          </a:blip>
          <a:stretch>
            <a:fillRect/>
          </a:stretch>
        </p:blipFill>
        <p:spPr>
          <a:xfrm>
            <a:off x="1230725" y="1371900"/>
            <a:ext cx="5943600" cy="3438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Table showing the top 10 pages by region in order from the most amount of users to the least amount of users within the last 12 months:</a:t>
            </a:r>
            <a:endParaRPr sz="2200"/>
          </a:p>
        </p:txBody>
      </p:sp>
      <p:pic>
        <p:nvPicPr>
          <p:cNvPr id="329" name="Google Shape;329;p51"/>
          <p:cNvPicPr preferRelativeResize="0"/>
          <p:nvPr/>
        </p:nvPicPr>
        <p:blipFill>
          <a:blip r:embed="rId3">
            <a:alphaModFix/>
          </a:blip>
          <a:stretch>
            <a:fillRect/>
          </a:stretch>
        </p:blipFill>
        <p:spPr>
          <a:xfrm>
            <a:off x="906275" y="1390700"/>
            <a:ext cx="5943600" cy="297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Description</a:t>
            </a:r>
            <a:endParaRPr/>
          </a:p>
        </p:txBody>
      </p:sp>
      <p:sp>
        <p:nvSpPr>
          <p:cNvPr id="86" name="Google Shape;86;p16"/>
          <p:cNvSpPr txBox="1"/>
          <p:nvPr>
            <p:ph idx="1" type="body"/>
          </p:nvPr>
        </p:nvSpPr>
        <p:spPr>
          <a:xfrm>
            <a:off x="1303800" y="1300950"/>
            <a:ext cx="7171500" cy="32529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age: Age groups of the audience reached by the advertisements.</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Gender: Gender of the audience reached by the advertisements.</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ad_delivery: The status of ad delivery, whether the ad is delivering or not delivering.</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post_reactions: The number of reactions received on posts related to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post_comments: The number of comments made on posts related to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post_shares: The number of shares made on posts related to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link_clicks: The number of clicks on links within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follows_or_likes: The number of follows or likes received on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cpc_cost_per_link_click: The cost per click for link clicks in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reach: The total number of unique people who saw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impressions: The total number of times the ad was displayed.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clicks_all: The total number of clicks on all elements of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cpc_all: The cost per click for all clicks on the ad.</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amount_spent: The total amount spent on the campaign.</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year: The year in which the campaign was conducted, represented as a numerical value </a:t>
            </a:r>
            <a:endParaRPr sz="12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most amount of users to the least amount of users within the last 90 days:</a:t>
            </a:r>
            <a:endParaRPr sz="2240"/>
          </a:p>
        </p:txBody>
      </p:sp>
      <p:pic>
        <p:nvPicPr>
          <p:cNvPr id="335" name="Google Shape;335;p52"/>
          <p:cNvPicPr preferRelativeResize="0"/>
          <p:nvPr/>
        </p:nvPicPr>
        <p:blipFill>
          <a:blip r:embed="rId3">
            <a:alphaModFix/>
          </a:blip>
          <a:stretch>
            <a:fillRect/>
          </a:stretch>
        </p:blipFill>
        <p:spPr>
          <a:xfrm>
            <a:off x="1392950" y="1285725"/>
            <a:ext cx="5943600" cy="3514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most amount of average views per user to the least amount of average views per user within the last 12 months:</a:t>
            </a:r>
            <a:endParaRPr sz="2240"/>
          </a:p>
        </p:txBody>
      </p:sp>
      <p:pic>
        <p:nvPicPr>
          <p:cNvPr id="341" name="Google Shape;341;p53"/>
          <p:cNvPicPr preferRelativeResize="0"/>
          <p:nvPr/>
        </p:nvPicPr>
        <p:blipFill>
          <a:blip r:embed="rId3">
            <a:alphaModFix/>
          </a:blip>
          <a:stretch>
            <a:fillRect/>
          </a:stretch>
        </p:blipFill>
        <p:spPr>
          <a:xfrm>
            <a:off x="1517000" y="1371600"/>
            <a:ext cx="5943600" cy="3228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most amount of average views per user to the least amount of average views per user within the last 90 days:</a:t>
            </a:r>
            <a:endParaRPr sz="2240"/>
          </a:p>
        </p:txBody>
      </p:sp>
      <p:pic>
        <p:nvPicPr>
          <p:cNvPr id="347" name="Google Shape;347;p54"/>
          <p:cNvPicPr preferRelativeResize="0"/>
          <p:nvPr/>
        </p:nvPicPr>
        <p:blipFill>
          <a:blip r:embed="rId3">
            <a:alphaModFix/>
          </a:blip>
          <a:stretch>
            <a:fillRect/>
          </a:stretch>
        </p:blipFill>
        <p:spPr>
          <a:xfrm>
            <a:off x="1726950" y="1304825"/>
            <a:ext cx="5785074" cy="3495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highest average engagement time to the lowest average engagement time within the last 12 months:</a:t>
            </a:r>
            <a:endParaRPr sz="2240"/>
          </a:p>
        </p:txBody>
      </p:sp>
      <p:pic>
        <p:nvPicPr>
          <p:cNvPr id="353" name="Google Shape;353;p55"/>
          <p:cNvPicPr preferRelativeResize="0"/>
          <p:nvPr/>
        </p:nvPicPr>
        <p:blipFill>
          <a:blip r:embed="rId3">
            <a:alphaModFix/>
          </a:blip>
          <a:stretch>
            <a:fillRect/>
          </a:stretch>
        </p:blipFill>
        <p:spPr>
          <a:xfrm>
            <a:off x="1994125" y="1285750"/>
            <a:ext cx="5411000" cy="3572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highest average engagement time to the lowest average engagement time within the last 90 days:</a:t>
            </a:r>
            <a:endParaRPr sz="2240"/>
          </a:p>
        </p:txBody>
      </p:sp>
      <p:pic>
        <p:nvPicPr>
          <p:cNvPr id="359" name="Google Shape;359;p56"/>
          <p:cNvPicPr preferRelativeResize="0"/>
          <p:nvPr/>
        </p:nvPicPr>
        <p:blipFill>
          <a:blip r:embed="rId3">
            <a:alphaModFix/>
          </a:blip>
          <a:stretch>
            <a:fillRect/>
          </a:stretch>
        </p:blipFill>
        <p:spPr>
          <a:xfrm>
            <a:off x="1822375" y="1304825"/>
            <a:ext cx="5755600" cy="351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highest event count to the lowest event count within the last 12 months:</a:t>
            </a:r>
            <a:endParaRPr sz="2240"/>
          </a:p>
        </p:txBody>
      </p:sp>
      <p:pic>
        <p:nvPicPr>
          <p:cNvPr id="365" name="Google Shape;365;p57"/>
          <p:cNvPicPr preferRelativeResize="0"/>
          <p:nvPr/>
        </p:nvPicPr>
        <p:blipFill>
          <a:blip r:embed="rId3">
            <a:alphaModFix/>
          </a:blip>
          <a:stretch>
            <a:fillRect/>
          </a:stretch>
        </p:blipFill>
        <p:spPr>
          <a:xfrm>
            <a:off x="963525" y="1304825"/>
            <a:ext cx="5943600" cy="3467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Table showing the top 10 pages by region in order from highest event count to the lowest event count within the last 90 days:</a:t>
            </a:r>
            <a:endParaRPr sz="2240"/>
          </a:p>
        </p:txBody>
      </p:sp>
      <p:pic>
        <p:nvPicPr>
          <p:cNvPr id="371" name="Google Shape;371;p58"/>
          <p:cNvPicPr preferRelativeResize="0"/>
          <p:nvPr/>
        </p:nvPicPr>
        <p:blipFill>
          <a:blip r:embed="rId3">
            <a:alphaModFix/>
          </a:blip>
          <a:stretch>
            <a:fillRect/>
          </a:stretch>
        </p:blipFill>
        <p:spPr>
          <a:xfrm>
            <a:off x="1650600" y="1304825"/>
            <a:ext cx="5943600" cy="3505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Conclusions/Recommendations</a:t>
            </a:r>
            <a:endParaRPr/>
          </a:p>
        </p:txBody>
      </p:sp>
      <p:sp>
        <p:nvSpPr>
          <p:cNvPr id="377" name="Google Shape;377;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2300"/>
          </a:p>
          <a:p>
            <a:pPr indent="-319881" lvl="0" marL="457200" rtl="0" algn="l">
              <a:spcBef>
                <a:spcPts val="0"/>
              </a:spcBef>
              <a:spcAft>
                <a:spcPts val="0"/>
              </a:spcAft>
              <a:buClr>
                <a:srgbClr val="0D0D0D"/>
              </a:buClr>
              <a:buSzPct val="100000"/>
              <a:buFont typeface="Open Sans"/>
              <a:buChar char="●"/>
            </a:pPr>
            <a:r>
              <a:rPr lang="en" sz="2300">
                <a:solidFill>
                  <a:srgbClr val="0D0D0D"/>
                </a:solidFill>
              </a:rPr>
              <a:t>Certain pages, such as the Biodigester solution and Opportunities, consistently attract significant traffic across all regions.</a:t>
            </a:r>
            <a:endParaRPr sz="2300">
              <a:solidFill>
                <a:srgbClr val="0D0D0D"/>
              </a:solidFill>
            </a:endParaRPr>
          </a:p>
          <a:p>
            <a:pPr indent="0" lvl="0" marL="0" rtl="0" algn="l">
              <a:spcBef>
                <a:spcPts val="0"/>
              </a:spcBef>
              <a:spcAft>
                <a:spcPts val="0"/>
              </a:spcAft>
              <a:buNone/>
            </a:pPr>
            <a:r>
              <a:t/>
            </a:r>
            <a:endParaRPr sz="2300">
              <a:solidFill>
                <a:srgbClr val="0D0D0D"/>
              </a:solidFill>
            </a:endParaRPr>
          </a:p>
          <a:p>
            <a:pPr indent="-319881" lvl="0" marL="457200" rtl="0" algn="l">
              <a:spcBef>
                <a:spcPts val="0"/>
              </a:spcBef>
              <a:spcAft>
                <a:spcPts val="0"/>
              </a:spcAft>
              <a:buClr>
                <a:srgbClr val="0D0D0D"/>
              </a:buClr>
              <a:buSzPct val="100000"/>
              <a:buFont typeface="Open Sans"/>
              <a:buChar char="●"/>
            </a:pPr>
            <a:r>
              <a:rPr lang="en" sz="2300">
                <a:solidFill>
                  <a:srgbClr val="0D0D0D"/>
                </a:solidFill>
              </a:rPr>
              <a:t>Maharashtra and Karnataka in India, along with Mexico City in Mexico, emerge as particularly significant regions due to their consistent presence in the top-ranking pages by views and users.</a:t>
            </a:r>
            <a:endParaRPr sz="2300">
              <a:solidFill>
                <a:srgbClr val="0D0D0D"/>
              </a:solidFill>
            </a:endParaRPr>
          </a:p>
          <a:p>
            <a:pPr indent="0" lvl="0" marL="457200" rtl="0" algn="l">
              <a:spcBef>
                <a:spcPts val="0"/>
              </a:spcBef>
              <a:spcAft>
                <a:spcPts val="0"/>
              </a:spcAft>
              <a:buNone/>
            </a:pPr>
            <a:r>
              <a:t/>
            </a:r>
            <a:endParaRPr sz="2300">
              <a:solidFill>
                <a:srgbClr val="0D0D0D"/>
              </a:solidFill>
            </a:endParaRPr>
          </a:p>
          <a:p>
            <a:pPr indent="-319881" lvl="0" marL="457200" rtl="0" algn="l">
              <a:spcBef>
                <a:spcPts val="0"/>
              </a:spcBef>
              <a:spcAft>
                <a:spcPts val="0"/>
              </a:spcAft>
              <a:buClr>
                <a:srgbClr val="0D0D0D"/>
              </a:buClr>
              <a:buSzPct val="100000"/>
              <a:buFont typeface="Open Sans"/>
              <a:buChar char="●"/>
            </a:pPr>
            <a:r>
              <a:rPr lang="en" sz="2300">
                <a:solidFill>
                  <a:srgbClr val="0D0D0D"/>
                </a:solidFill>
              </a:rPr>
              <a:t>These regions represent key markets, suggesting the need for targeted advertising and sponsorship efforts on popular pages.</a:t>
            </a:r>
            <a:endParaRPr sz="2300">
              <a:solidFill>
                <a:srgbClr val="0D0D0D"/>
              </a:solidFill>
            </a:endParaRPr>
          </a:p>
          <a:p>
            <a:pPr indent="0" lvl="0" marL="457200" rtl="0" algn="l">
              <a:spcBef>
                <a:spcPts val="0"/>
              </a:spcBef>
              <a:spcAft>
                <a:spcPts val="0"/>
              </a:spcAft>
              <a:buNone/>
            </a:pPr>
            <a:r>
              <a:t/>
            </a:r>
            <a:endParaRPr sz="2300">
              <a:solidFill>
                <a:srgbClr val="0D0D0D"/>
              </a:solidFill>
            </a:endParaRPr>
          </a:p>
          <a:p>
            <a:pPr indent="-319881" lvl="0" marL="457200" rtl="0" algn="l">
              <a:spcBef>
                <a:spcPts val="0"/>
              </a:spcBef>
              <a:spcAft>
                <a:spcPts val="0"/>
              </a:spcAft>
              <a:buClr>
                <a:srgbClr val="0D0D0D"/>
              </a:buClr>
              <a:buSzPct val="100000"/>
              <a:buFont typeface="Open Sans"/>
              <a:buChar char="●"/>
            </a:pPr>
            <a:r>
              <a:rPr lang="en" sz="2300">
                <a:solidFill>
                  <a:srgbClr val="0D0D0D"/>
                </a:solidFill>
              </a:rPr>
              <a:t>Sistema could invest in region-specific content and marketing strategies to cater effectively to diverse audiences, potentially featuring products popular in those regions and sponsoring companies from those countries.</a:t>
            </a:r>
            <a:endParaRPr sz="2300">
              <a:solidFill>
                <a:srgbClr val="0D0D0D"/>
              </a:solidFill>
            </a:endParaRPr>
          </a:p>
          <a:p>
            <a:pPr indent="0" lvl="0" marL="457200" rtl="0" algn="l">
              <a:spcBef>
                <a:spcPts val="0"/>
              </a:spcBef>
              <a:spcAft>
                <a:spcPts val="0"/>
              </a:spcAft>
              <a:buNone/>
            </a:pPr>
            <a:r>
              <a:t/>
            </a:r>
            <a:endParaRPr sz="1200">
              <a:solidFill>
                <a:srgbClr val="0D0D0D"/>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92" name="Google Shape;92;p17"/>
          <p:cNvSpPr txBox="1"/>
          <p:nvPr>
            <p:ph idx="1" type="body"/>
          </p:nvPr>
        </p:nvSpPr>
        <p:spPr>
          <a:xfrm>
            <a:off x="1303800" y="1300950"/>
            <a:ext cx="7296000" cy="2822700"/>
          </a:xfrm>
          <a:prstGeom prst="rect">
            <a:avLst/>
          </a:prstGeom>
        </p:spPr>
        <p:txBody>
          <a:bodyPr anchorCtr="0" anchor="t" bIns="91425" lIns="91425" spcFirstLastPara="1" rIns="91425" wrap="square" tIns="91425">
            <a:normAutofit fontScale="92500"/>
          </a:bodyPr>
          <a:lstStyle/>
          <a:p>
            <a:pPr indent="-334327" lvl="0" marL="457200" rtl="0" algn="l">
              <a:lnSpc>
                <a:spcPct val="150000"/>
              </a:lnSpc>
              <a:spcBef>
                <a:spcPts val="0"/>
              </a:spcBef>
              <a:spcAft>
                <a:spcPts val="0"/>
              </a:spcAft>
              <a:buSzPct val="100000"/>
              <a:buChar char="●"/>
            </a:pPr>
            <a:r>
              <a:rPr lang="en"/>
              <a:t>Analyzing reach reveals ad effectiveness and engagement levels.</a:t>
            </a:r>
            <a:endParaRPr/>
          </a:p>
          <a:p>
            <a:pPr indent="-334327" lvl="0" marL="457200" rtl="0" algn="l">
              <a:lnSpc>
                <a:spcPct val="150000"/>
              </a:lnSpc>
              <a:spcBef>
                <a:spcPts val="0"/>
              </a:spcBef>
              <a:spcAft>
                <a:spcPts val="0"/>
              </a:spcAft>
              <a:buSzPct val="100000"/>
              <a:buChar char="●"/>
            </a:pPr>
            <a:r>
              <a:rPr lang="en"/>
              <a:t>Identifying accurate predictive models unveils key campaign success attributes.</a:t>
            </a:r>
            <a:endParaRPr/>
          </a:p>
          <a:p>
            <a:pPr indent="-334327" lvl="0" marL="457200" rtl="0" algn="l">
              <a:lnSpc>
                <a:spcPct val="150000"/>
              </a:lnSpc>
              <a:spcBef>
                <a:spcPts val="0"/>
              </a:spcBef>
              <a:spcAft>
                <a:spcPts val="0"/>
              </a:spcAft>
              <a:buSzPct val="100000"/>
              <a:buChar char="●"/>
            </a:pPr>
            <a:r>
              <a:rPr lang="en"/>
              <a:t>Forecasting for Sistema aids data-driven decisions in future campaigns.</a:t>
            </a:r>
            <a:endParaRPr/>
          </a:p>
          <a:p>
            <a:pPr indent="-334327" lvl="0" marL="457200" rtl="0" algn="l">
              <a:lnSpc>
                <a:spcPct val="150000"/>
              </a:lnSpc>
              <a:spcBef>
                <a:spcPts val="0"/>
              </a:spcBef>
              <a:spcAft>
                <a:spcPts val="0"/>
              </a:spcAft>
              <a:buSzPct val="100000"/>
              <a:buChar char="●"/>
            </a:pPr>
            <a:r>
              <a:rPr lang="en"/>
              <a:t>Optimization through strategic attribute promotion shapes targeted strategies.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98" name="Google Shape;98;p18"/>
          <p:cNvSpPr txBox="1"/>
          <p:nvPr>
            <p:ph idx="1" type="body"/>
          </p:nvPr>
        </p:nvSpPr>
        <p:spPr>
          <a:xfrm>
            <a:off x="1303800" y="1300950"/>
            <a:ext cx="7296000" cy="282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EDA:</a:t>
            </a:r>
            <a:endParaRPr sz="1700"/>
          </a:p>
          <a:p>
            <a:pPr indent="-323850" lvl="0" marL="457200" rtl="0" algn="l">
              <a:lnSpc>
                <a:spcPct val="150000"/>
              </a:lnSpc>
              <a:spcBef>
                <a:spcPts val="1200"/>
              </a:spcBef>
              <a:spcAft>
                <a:spcPts val="0"/>
              </a:spcAft>
              <a:buSzPts val="1500"/>
              <a:buChar char="●"/>
            </a:pPr>
            <a:r>
              <a:rPr lang="en" sz="1500"/>
              <a:t>Leveraging datasets "2022_Mx_campaigns-Engagement", "2022_Mx_Campaigns-performance", "2023_Mx_campaigns-Engagement", and "2023_Mx_Campaigns-performance" to create "mxn" dataset.</a:t>
            </a:r>
            <a:endParaRPr sz="1500"/>
          </a:p>
          <a:p>
            <a:pPr indent="-323850" lvl="0" marL="457200" rtl="0" algn="l">
              <a:lnSpc>
                <a:spcPct val="150000"/>
              </a:lnSpc>
              <a:spcBef>
                <a:spcPts val="0"/>
              </a:spcBef>
              <a:spcAft>
                <a:spcPts val="0"/>
              </a:spcAft>
              <a:buSzPts val="1500"/>
              <a:buChar char="●"/>
            </a:pPr>
            <a:r>
              <a:rPr lang="en" sz="1500"/>
              <a:t>Noticing missing values in variables</a:t>
            </a:r>
            <a:endParaRPr sz="1500"/>
          </a:p>
        </p:txBody>
      </p:sp>
      <p:pic>
        <p:nvPicPr>
          <p:cNvPr id="99" name="Google Shape;99;p18"/>
          <p:cNvPicPr preferRelativeResize="0"/>
          <p:nvPr/>
        </p:nvPicPr>
        <p:blipFill>
          <a:blip r:embed="rId3">
            <a:alphaModFix/>
          </a:blip>
          <a:stretch>
            <a:fillRect/>
          </a:stretch>
        </p:blipFill>
        <p:spPr>
          <a:xfrm>
            <a:off x="191650" y="3542625"/>
            <a:ext cx="8658001" cy="125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05" name="Google Shape;105;p19"/>
          <p:cNvSpPr txBox="1"/>
          <p:nvPr>
            <p:ph idx="1" type="body"/>
          </p:nvPr>
        </p:nvSpPr>
        <p:spPr>
          <a:xfrm>
            <a:off x="1303800" y="1300950"/>
            <a:ext cx="2881800" cy="282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EDA:</a:t>
            </a:r>
            <a:endParaRPr sz="1700"/>
          </a:p>
          <a:p>
            <a:pPr indent="-342900" lvl="0" marL="457200" rtl="0" algn="l">
              <a:lnSpc>
                <a:spcPct val="100000"/>
              </a:lnSpc>
              <a:spcBef>
                <a:spcPts val="1200"/>
              </a:spcBef>
              <a:spcAft>
                <a:spcPts val="0"/>
              </a:spcAft>
              <a:buSzPts val="1800"/>
              <a:buFont typeface="Times New Roman"/>
              <a:buChar char="●"/>
            </a:pPr>
            <a:r>
              <a:rPr lang="en">
                <a:latin typeface="Times New Roman"/>
                <a:ea typeface="Times New Roman"/>
                <a:cs typeface="Times New Roman"/>
                <a:sym typeface="Times New Roman"/>
              </a:rPr>
              <a:t>Most advertisements (ADs) have a frequency of less than 5, with only 6 ADs exceeding a frequency of 10.</a:t>
            </a:r>
            <a:endParaRPr>
              <a:latin typeface="Times New Roman"/>
              <a:ea typeface="Times New Roman"/>
              <a:cs typeface="Times New Roman"/>
              <a:sym typeface="Times New Roman"/>
            </a:endParaRPr>
          </a:p>
          <a:p>
            <a:pPr indent="-342900" lvl="0" marL="457200" rtl="0" algn="l">
              <a:lnSpc>
                <a:spcPct val="100000"/>
              </a:lnSpc>
              <a:spcBef>
                <a:spcPts val="1200"/>
              </a:spcBef>
              <a:spcAft>
                <a:spcPts val="1200"/>
              </a:spcAft>
              <a:buSzPts val="1800"/>
              <a:buFont typeface="Times New Roman"/>
              <a:buChar char="●"/>
            </a:pPr>
            <a:r>
              <a:rPr lang="en">
                <a:latin typeface="Times New Roman"/>
                <a:ea typeface="Times New Roman"/>
                <a:cs typeface="Times New Roman"/>
                <a:sym typeface="Times New Roman"/>
              </a:rPr>
              <a:t>Each AD's campaigns are unique</a:t>
            </a:r>
            <a:endParaRPr sz="1400"/>
          </a:p>
        </p:txBody>
      </p:sp>
      <p:pic>
        <p:nvPicPr>
          <p:cNvPr id="106" name="Google Shape;106;p19"/>
          <p:cNvPicPr preferRelativeResize="0"/>
          <p:nvPr/>
        </p:nvPicPr>
        <p:blipFill>
          <a:blip r:embed="rId3">
            <a:alphaModFix/>
          </a:blip>
          <a:stretch>
            <a:fillRect/>
          </a:stretch>
        </p:blipFill>
        <p:spPr>
          <a:xfrm>
            <a:off x="4185600" y="1662600"/>
            <a:ext cx="4873699" cy="3318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12" name="Google Shape;112;p20"/>
          <p:cNvSpPr txBox="1"/>
          <p:nvPr>
            <p:ph idx="1" type="body"/>
          </p:nvPr>
        </p:nvSpPr>
        <p:spPr>
          <a:xfrm>
            <a:off x="1303800" y="1300950"/>
            <a:ext cx="3857700" cy="282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EDA:</a:t>
            </a:r>
            <a:endParaRPr sz="1700"/>
          </a:p>
          <a:p>
            <a:pPr indent="-285750" lvl="0" marL="457200" rtl="0" algn="l">
              <a:lnSpc>
                <a:spcPct val="100000"/>
              </a:lnSpc>
              <a:spcBef>
                <a:spcPts val="1200"/>
              </a:spcBef>
              <a:spcAft>
                <a:spcPts val="0"/>
              </a:spcAft>
              <a:buSzPts val="900"/>
              <a:buFont typeface="Times New Roman"/>
              <a:buChar char="●"/>
            </a:pPr>
            <a:r>
              <a:rPr lang="en" sz="1300">
                <a:latin typeface="Times New Roman"/>
                <a:ea typeface="Times New Roman"/>
                <a:cs typeface="Times New Roman"/>
                <a:sym typeface="Times New Roman"/>
              </a:rPr>
              <a:t>Similar distributions for most of features</a:t>
            </a:r>
            <a:endParaRPr sz="1300">
              <a:latin typeface="Times New Roman"/>
              <a:ea typeface="Times New Roman"/>
              <a:cs typeface="Times New Roman"/>
              <a:sym typeface="Times New Roman"/>
            </a:endParaRPr>
          </a:p>
          <a:p>
            <a:pPr indent="-311150" lvl="0" marL="457200" rtl="0" algn="l">
              <a:lnSpc>
                <a:spcPct val="10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The Most successful AD:"Ahorros 20 anos" showing higher values likely maybe due to his higher frequency</a:t>
            </a:r>
            <a:endParaRPr sz="1300">
              <a:latin typeface="Times New Roman"/>
              <a:ea typeface="Times New Roman"/>
              <a:cs typeface="Times New Roman"/>
              <a:sym typeface="Times New Roman"/>
            </a:endParaRPr>
          </a:p>
        </p:txBody>
      </p:sp>
      <p:pic>
        <p:nvPicPr>
          <p:cNvPr id="113" name="Google Shape;113;p20"/>
          <p:cNvPicPr preferRelativeResize="0"/>
          <p:nvPr/>
        </p:nvPicPr>
        <p:blipFill rotWithShape="1">
          <a:blip r:embed="rId3">
            <a:alphaModFix/>
          </a:blip>
          <a:srcRect b="0" l="0" r="0" t="0"/>
          <a:stretch/>
        </p:blipFill>
        <p:spPr>
          <a:xfrm>
            <a:off x="60475" y="2689050"/>
            <a:ext cx="3790075" cy="2454451"/>
          </a:xfrm>
          <a:prstGeom prst="rect">
            <a:avLst/>
          </a:prstGeom>
          <a:noFill/>
          <a:ln>
            <a:noFill/>
          </a:ln>
        </p:spPr>
      </p:pic>
      <p:pic>
        <p:nvPicPr>
          <p:cNvPr id="114" name="Google Shape;114;p20"/>
          <p:cNvPicPr preferRelativeResize="0"/>
          <p:nvPr/>
        </p:nvPicPr>
        <p:blipFill>
          <a:blip r:embed="rId4">
            <a:alphaModFix/>
          </a:blip>
          <a:stretch>
            <a:fillRect/>
          </a:stretch>
        </p:blipFill>
        <p:spPr>
          <a:xfrm>
            <a:off x="4106350" y="2571750"/>
            <a:ext cx="3971232" cy="2571750"/>
          </a:xfrm>
          <a:prstGeom prst="rect">
            <a:avLst/>
          </a:prstGeom>
          <a:noFill/>
          <a:ln>
            <a:noFill/>
          </a:ln>
        </p:spPr>
      </p:pic>
      <p:pic>
        <p:nvPicPr>
          <p:cNvPr id="115" name="Google Shape;115;p20"/>
          <p:cNvPicPr preferRelativeResize="0"/>
          <p:nvPr/>
        </p:nvPicPr>
        <p:blipFill>
          <a:blip r:embed="rId5">
            <a:alphaModFix/>
          </a:blip>
          <a:stretch>
            <a:fillRect/>
          </a:stretch>
        </p:blipFill>
        <p:spPr>
          <a:xfrm>
            <a:off x="5385450" y="786640"/>
            <a:ext cx="3790075" cy="24544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1303800" y="283550"/>
            <a:ext cx="7030500" cy="69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Most Successful Ad</a:t>
            </a:r>
            <a:endParaRPr/>
          </a:p>
        </p:txBody>
      </p:sp>
      <p:sp>
        <p:nvSpPr>
          <p:cNvPr id="121" name="Google Shape;121;p21"/>
          <p:cNvSpPr txBox="1"/>
          <p:nvPr>
            <p:ph idx="1" type="body"/>
          </p:nvPr>
        </p:nvSpPr>
        <p:spPr>
          <a:xfrm>
            <a:off x="1303800" y="1300950"/>
            <a:ext cx="2881800" cy="28227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EDA:</a:t>
            </a:r>
            <a:endParaRPr sz="1700"/>
          </a:p>
          <a:p>
            <a:pPr indent="-304165" lvl="0" marL="457200" rtl="0" algn="l">
              <a:lnSpc>
                <a:spcPct val="100000"/>
              </a:lnSpc>
              <a:spcBef>
                <a:spcPts val="1200"/>
              </a:spcBef>
              <a:spcAft>
                <a:spcPts val="0"/>
              </a:spcAft>
              <a:buSzPct val="77777"/>
              <a:buFont typeface="Times New Roman"/>
              <a:buChar char="●"/>
            </a:pPr>
            <a:r>
              <a:rPr lang="en">
                <a:latin typeface="Times New Roman"/>
                <a:ea typeface="Times New Roman"/>
                <a:cs typeface="Times New Roman"/>
                <a:sym typeface="Times New Roman"/>
              </a:rPr>
              <a:t>"cost_per_link" is its indication that higher costs per link </a:t>
            </a:r>
            <a:endParaRPr>
              <a:latin typeface="Times New Roman"/>
              <a:ea typeface="Times New Roman"/>
              <a:cs typeface="Times New Roman"/>
              <a:sym typeface="Times New Roman"/>
            </a:endParaRPr>
          </a:p>
          <a:p>
            <a:pPr indent="-325755" lvl="0" marL="457200" rtl="0" algn="l">
              <a:lnSpc>
                <a:spcPct val="100000"/>
              </a:lnSpc>
              <a:spcBef>
                <a:spcPts val="1200"/>
              </a:spcBef>
              <a:spcAft>
                <a:spcPts val="0"/>
              </a:spcAft>
              <a:buSzPct val="100000"/>
              <a:buFont typeface="Times New Roman"/>
              <a:buChar char="●"/>
            </a:pPr>
            <a:r>
              <a:rPr lang="en">
                <a:latin typeface="Times New Roman"/>
                <a:ea typeface="Times New Roman"/>
                <a:cs typeface="Times New Roman"/>
                <a:sym typeface="Times New Roman"/>
              </a:rPr>
              <a:t>The unique aspect is it is same distribution with others features</a:t>
            </a:r>
            <a:endParaRPr>
              <a:latin typeface="Times New Roman"/>
              <a:ea typeface="Times New Roman"/>
              <a:cs typeface="Times New Roman"/>
              <a:sym typeface="Times New Roman"/>
            </a:endParaRPr>
          </a:p>
          <a:p>
            <a:pPr indent="-304165" lvl="0" marL="457200" rtl="0" algn="l">
              <a:lnSpc>
                <a:spcPct val="100000"/>
              </a:lnSpc>
              <a:spcBef>
                <a:spcPts val="1000"/>
              </a:spcBef>
              <a:spcAft>
                <a:spcPts val="0"/>
              </a:spcAft>
              <a:buSzPct val="77777"/>
              <a:buFont typeface="Times New Roman"/>
              <a:buChar char="●"/>
            </a:pPr>
            <a:r>
              <a:rPr lang="en">
                <a:latin typeface="Times New Roman"/>
                <a:ea typeface="Times New Roman"/>
                <a:cs typeface="Times New Roman"/>
                <a:sym typeface="Times New Roman"/>
              </a:rPr>
              <a:t>Associated with ADs featuring lower frequencies</a:t>
            </a:r>
            <a:endParaRPr>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a:latin typeface="Times New Roman"/>
              <a:ea typeface="Times New Roman"/>
              <a:cs typeface="Times New Roman"/>
              <a:sym typeface="Times New Roman"/>
            </a:endParaRPr>
          </a:p>
        </p:txBody>
      </p:sp>
      <p:pic>
        <p:nvPicPr>
          <p:cNvPr id="122" name="Google Shape;122;p21"/>
          <p:cNvPicPr preferRelativeResize="0"/>
          <p:nvPr/>
        </p:nvPicPr>
        <p:blipFill rotWithShape="1">
          <a:blip r:embed="rId3">
            <a:alphaModFix/>
          </a:blip>
          <a:srcRect b="0" l="2453" r="2444" t="0"/>
          <a:stretch/>
        </p:blipFill>
        <p:spPr>
          <a:xfrm>
            <a:off x="4112375" y="1705250"/>
            <a:ext cx="4873698" cy="3318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